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2" r:id="rId9"/>
    <p:sldId id="271" r:id="rId10"/>
    <p:sldId id="273" r:id="rId11"/>
    <p:sldId id="274" r:id="rId12"/>
    <p:sldId id="270" r:id="rId13"/>
    <p:sldId id="264" r:id="rId14"/>
    <p:sldId id="265" r:id="rId15"/>
    <p:sldId id="266" r:id="rId16"/>
  </p:sldIdLst>
  <p:sldSz cx="12192000" cy="6858000"/>
  <p:notesSz cx="6858000" cy="9144000"/>
  <p:embeddedFontLst>
    <p:embeddedFont>
      <p:font typeface="맑은 고딕" panose="020B0503020000020004" pitchFamily="50" charset="-127"/>
      <p:regular r:id="rId18"/>
      <p:bold r:id="rId19"/>
    </p:embeddedFont>
    <p:embeddedFont>
      <p:font typeface="새굴림" panose="02030600000101010101" pitchFamily="18" charset="-127"/>
      <p:regular r:id="rId20"/>
    </p:embeddedFont>
    <p:embeddedFont>
      <p:font typeface="여기어때 잘난체 OTF" panose="020B0600000101010101" pitchFamily="34" charset="-127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5DA8"/>
    <a:srgbClr val="FCFAA8"/>
    <a:srgbClr val="FFCC99"/>
    <a:srgbClr val="FDFDDF"/>
    <a:srgbClr val="FF7C80"/>
    <a:srgbClr val="0000FF"/>
    <a:srgbClr val="FF0066"/>
    <a:srgbClr val="AABACC"/>
    <a:srgbClr val="6F7985"/>
    <a:srgbClr val="99D6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64" autoAdjust="0"/>
    <p:restoredTop sz="94660"/>
  </p:normalViewPr>
  <p:slideViewPr>
    <p:cSldViewPr snapToGrid="0">
      <p:cViewPr varScale="1">
        <p:scale>
          <a:sx n="77" d="100"/>
          <a:sy n="77" d="100"/>
        </p:scale>
        <p:origin x="1075" y="7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6FB653-81A9-4540-874E-CC529D0A1367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687A8-0288-401E-86FC-393B2A4D58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348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87A8-0288-401E-86FC-393B2A4D580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299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7E4EC8-4294-4886-B7CF-F91ECAD346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A67B645-8E60-497F-B7EC-D71327A8E6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07BB41-6269-48CD-8066-AEE4C032B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BC980-E382-46D4-B652-DFC5A1192AD2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5A7B7E-72CF-4DE9-985D-412663A84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CE759D-8CD3-4F85-B6F4-9081E0CC4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EFFAF-B1F7-4485-8C68-613AB2C5EB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461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1F28E5-0DBF-4985-B5F2-D44D2B90F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0E33DB-B39A-4CE3-BEB0-7C1C75FAF3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C82AFF-25CC-4EE6-86E8-4D2851B49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BC980-E382-46D4-B652-DFC5A1192AD2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C22E1B-70E5-4731-884A-9DA5C00AA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078361-61ED-40A1-8789-AB6F3C7E3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EFFAF-B1F7-4485-8C68-613AB2C5EB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483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3A8525-F278-4E15-A68D-2F864BF09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287768-3E88-4F04-9A83-6BCE743457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92366-566A-4CDF-894A-DE2D2D7A8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BC980-E382-46D4-B652-DFC5A1192AD2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FAA1BC-0E94-41AE-ACF6-237F460EA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A334A0-84F4-4B2F-9E36-F9CA4091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EFFAF-B1F7-4485-8C68-613AB2C5EB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84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1151A3-80CC-4698-94B9-F06104668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7659C7-DE7A-4F17-AD40-8392B81A2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382026-9319-400B-95D8-21B266EBE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BC980-E382-46D4-B652-DFC5A1192AD2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6A29E9-F80F-488B-9852-590B26F35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C37578-F45A-4D65-93D2-9ABD50817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EFFAF-B1F7-4485-8C68-613AB2C5EB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461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41D7C6-E8F2-4FC7-9FA8-7768643C9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E1D511-5299-404D-BBB9-1908C60B0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A3EFAB-60BC-42BB-8413-0C6BD6FEA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BC980-E382-46D4-B652-DFC5A1192AD2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B1DBBA-6146-49E9-B79F-67636B6C9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69702B-38B6-4B06-A074-E4C60288B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EFFAF-B1F7-4485-8C68-613AB2C5EB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153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13C9D0-6AB6-4F93-ABCB-2E3236224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B69E0C-F519-475A-B638-5F1A66909E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30E79B-C0A8-4638-B921-DEA0A861F7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6BF79C-91EA-4CEE-AE7A-5598DA2D8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BC980-E382-46D4-B652-DFC5A1192AD2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601568-3F8D-4CC2-AABE-C617AFFFF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3F174D-7C90-4BC7-9089-70877E484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EFFAF-B1F7-4485-8C68-613AB2C5EB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85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0A22F0-DAEE-4D5D-927D-3F0301877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4A768C-9E1E-41DB-8147-5EF0A30BD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AB11DA-19C5-46B6-91CB-B1D69990C5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74838F2-3EDC-4700-867F-431127EB1B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F02A0FC-4AA6-4AB1-AFE9-A49E3FF3B7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35B4B2A-E5B5-41C9-9105-1371CBF19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BC980-E382-46D4-B652-DFC5A1192AD2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64C3A6-D74D-472B-8F15-B7056CFA8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3BE0AAA-4AC2-4D55-9267-D47EFEEB7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EFFAF-B1F7-4485-8C68-613AB2C5EB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6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EE6A10-905D-40F4-B4E7-C86548AAE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67521F4-2C61-4576-81EB-A8C153C9D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BC980-E382-46D4-B652-DFC5A1192AD2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2D3D8A-3A81-4C9D-B0C3-0413567C9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ADAA8D-C6CC-4C7E-B667-FEF11E780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EFFAF-B1F7-4485-8C68-613AB2C5EB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94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1574973-8171-4284-BC94-AF15D53DF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BC980-E382-46D4-B652-DFC5A1192AD2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3572B8D-E864-4D5B-B7BB-B048137A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2F409C-6840-418F-B900-8940F57A6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EFFAF-B1F7-4485-8C68-613AB2C5EB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960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43F8F1-FCB0-42E5-8BFE-F023D459A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F3539F-AD6D-4903-98BA-608088AFD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D53948-2DE8-466C-BF2E-32C5E853D0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266CA7-8877-4157-98DA-F7455E0DC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BC980-E382-46D4-B652-DFC5A1192AD2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D7F6A4-FC46-44E2-AA69-B9863ADBC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D1EC9C-624C-4303-B2D6-6BA1D132D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EFFAF-B1F7-4485-8C68-613AB2C5EB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738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502AE6-F109-458D-B22C-45A19C0EF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576503F-7E1D-485E-89E9-683A7D5057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4D8E2B-E890-4820-A017-5F0385CCC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705900-CC63-417F-B96C-04361BE0B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BC980-E382-46D4-B652-DFC5A1192AD2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26EB52-F472-46D4-92DF-D518B9852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C5A7FA-D5AD-47D1-99F9-935CF745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EFFAF-B1F7-4485-8C68-613AB2C5EB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337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C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EC748A2-F4AE-457A-ABF7-5A200642E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8A98AB-29C8-472C-8F30-557662B99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9D8040-6049-400A-A779-D66BE0599D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BC980-E382-46D4-B652-DFC5A1192AD2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D86905-55BB-4EAB-B7C4-7EF43926A9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42AA5D-B002-4FE1-A80C-4B47808611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EFFAF-B1F7-4485-8C68-613AB2C5EB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14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 descr="방이(가) 표시된 사진&#10;&#10;자동 생성된 설명">
            <a:extLst>
              <a:ext uri="{FF2B5EF4-FFF2-40B4-BE49-F238E27FC236}">
                <a16:creationId xmlns:a16="http://schemas.microsoft.com/office/drawing/2014/main" id="{2FADC5EA-2190-4C9B-9603-DDE984C190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458" y="765366"/>
            <a:ext cx="3728209" cy="3728209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EA8EDD04-B1A2-4A77-AB0F-AAC0DD217AC7}"/>
              </a:ext>
            </a:extLst>
          </p:cNvPr>
          <p:cNvSpPr/>
          <p:nvPr/>
        </p:nvSpPr>
        <p:spPr>
          <a:xfrm>
            <a:off x="2504661" y="4629873"/>
            <a:ext cx="7215804" cy="3858140"/>
          </a:xfrm>
          <a:prstGeom prst="rect">
            <a:avLst/>
          </a:prstGeom>
          <a:solidFill>
            <a:srgbClr val="295DA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F38653-71F7-4183-AEAB-95E2FE5B4851}"/>
              </a:ext>
            </a:extLst>
          </p:cNvPr>
          <p:cNvCxnSpPr>
            <a:cxnSpLocks/>
          </p:cNvCxnSpPr>
          <p:nvPr/>
        </p:nvCxnSpPr>
        <p:spPr>
          <a:xfrm>
            <a:off x="10416209" y="0"/>
            <a:ext cx="0" cy="522351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050433D-6B6F-48D9-B426-9B697AFF5177}"/>
              </a:ext>
            </a:extLst>
          </p:cNvPr>
          <p:cNvCxnSpPr>
            <a:cxnSpLocks/>
          </p:cNvCxnSpPr>
          <p:nvPr/>
        </p:nvCxnSpPr>
        <p:spPr>
          <a:xfrm flipH="1">
            <a:off x="8259419" y="5198165"/>
            <a:ext cx="2156790" cy="9939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7B47AE0-F1F9-4D38-A2E3-AB7C901CDAE3}"/>
              </a:ext>
            </a:extLst>
          </p:cNvPr>
          <p:cNvCxnSpPr>
            <a:cxnSpLocks/>
          </p:cNvCxnSpPr>
          <p:nvPr/>
        </p:nvCxnSpPr>
        <p:spPr>
          <a:xfrm flipH="1">
            <a:off x="1775790" y="5198165"/>
            <a:ext cx="2146853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73E73E8-BF64-4E25-957D-72DB786E17ED}"/>
              </a:ext>
            </a:extLst>
          </p:cNvPr>
          <p:cNvCxnSpPr>
            <a:cxnSpLocks/>
          </p:cNvCxnSpPr>
          <p:nvPr/>
        </p:nvCxnSpPr>
        <p:spPr>
          <a:xfrm>
            <a:off x="1775790" y="5173980"/>
            <a:ext cx="0" cy="168402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932583BA-4463-4323-AF86-7D93F1D11447}"/>
              </a:ext>
            </a:extLst>
          </p:cNvPr>
          <p:cNvSpPr/>
          <p:nvPr/>
        </p:nvSpPr>
        <p:spPr>
          <a:xfrm>
            <a:off x="3922642" y="5108714"/>
            <a:ext cx="178899" cy="178899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6DB1DE3-5E32-417A-A72D-9B7692E7A3E9}"/>
              </a:ext>
            </a:extLst>
          </p:cNvPr>
          <p:cNvSpPr/>
          <p:nvPr/>
        </p:nvSpPr>
        <p:spPr>
          <a:xfrm>
            <a:off x="8080518" y="5118654"/>
            <a:ext cx="178899" cy="178899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575FD8-C128-4AA7-B285-C2EF1BF46F8C}"/>
              </a:ext>
            </a:extLst>
          </p:cNvPr>
          <p:cNvSpPr txBox="1"/>
          <p:nvPr/>
        </p:nvSpPr>
        <p:spPr>
          <a:xfrm>
            <a:off x="4291215" y="4712315"/>
            <a:ext cx="3642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err="1">
                <a:solidFill>
                  <a:srgbClr val="FCFAA8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실버레이스</a:t>
            </a:r>
            <a:endParaRPr lang="ko-KR" altLang="en-US" sz="5400" dirty="0">
              <a:solidFill>
                <a:srgbClr val="FCFAA8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35" name="그림 34" descr="방, 시계이(가) 표시된 사진&#10;&#10;자동 생성된 설명">
            <a:extLst>
              <a:ext uri="{FF2B5EF4-FFF2-40B4-BE49-F238E27FC236}">
                <a16:creationId xmlns:a16="http://schemas.microsoft.com/office/drawing/2014/main" id="{1B72C153-23D8-4F07-8C28-5039C2AA2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600" y="1832928"/>
            <a:ext cx="1269923" cy="188279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83A08CD-47EC-4400-8393-74E77628C37B}"/>
              </a:ext>
            </a:extLst>
          </p:cNvPr>
          <p:cNvSpPr txBox="1"/>
          <p:nvPr/>
        </p:nvSpPr>
        <p:spPr>
          <a:xfrm>
            <a:off x="3885670" y="5635645"/>
            <a:ext cx="44206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Kangwon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National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University</a:t>
            </a:r>
          </a:p>
          <a:p>
            <a:pPr algn="ctr"/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-</a:t>
            </a:r>
            <a:r>
              <a:rPr lang="ko-KR" altLang="en-US" sz="2000" dirty="0" err="1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오감자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-</a:t>
            </a:r>
            <a:endParaRPr lang="ko-KR" altLang="en-US" sz="2000" dirty="0">
              <a:solidFill>
                <a:schemeClr val="accent1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4A52353-D9CA-45D8-B949-2D0D952B4979}"/>
              </a:ext>
            </a:extLst>
          </p:cNvPr>
          <p:cNvGrpSpPr/>
          <p:nvPr/>
        </p:nvGrpSpPr>
        <p:grpSpPr>
          <a:xfrm rot="10800000">
            <a:off x="10734260" y="-2087215"/>
            <a:ext cx="178899" cy="4834805"/>
            <a:chOff x="10346634" y="1510750"/>
            <a:chExt cx="178899" cy="4834805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6CD5CA6-92E8-499D-B15E-B92179C23AB7}"/>
                </a:ext>
              </a:extLst>
            </p:cNvPr>
            <p:cNvCxnSpPr>
              <a:cxnSpLocks/>
            </p:cNvCxnSpPr>
            <p:nvPr/>
          </p:nvCxnSpPr>
          <p:spPr>
            <a:xfrm>
              <a:off x="10426148" y="1610139"/>
              <a:ext cx="0" cy="4735416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381AA69-4E3D-428E-A14E-A8B4B767BB4E}"/>
                </a:ext>
              </a:extLst>
            </p:cNvPr>
            <p:cNvSpPr/>
            <p:nvPr/>
          </p:nvSpPr>
          <p:spPr>
            <a:xfrm>
              <a:off x="10346634" y="1510750"/>
              <a:ext cx="178899" cy="178899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3AFB052-76DE-464D-92D4-762F31DD5271}"/>
              </a:ext>
            </a:extLst>
          </p:cNvPr>
          <p:cNvGrpSpPr/>
          <p:nvPr/>
        </p:nvGrpSpPr>
        <p:grpSpPr>
          <a:xfrm rot="10800000">
            <a:off x="11161631" y="-4151241"/>
            <a:ext cx="178899" cy="4834805"/>
            <a:chOff x="10346634" y="1510750"/>
            <a:chExt cx="178899" cy="4834805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3523391A-0758-47EA-9665-782E92514388}"/>
                </a:ext>
              </a:extLst>
            </p:cNvPr>
            <p:cNvCxnSpPr>
              <a:cxnSpLocks/>
            </p:cNvCxnSpPr>
            <p:nvPr/>
          </p:nvCxnSpPr>
          <p:spPr>
            <a:xfrm>
              <a:off x="10426148" y="1610139"/>
              <a:ext cx="0" cy="4735416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8D4E28A-1FA2-45D1-AB98-5E851F43CC24}"/>
                </a:ext>
              </a:extLst>
            </p:cNvPr>
            <p:cNvSpPr/>
            <p:nvPr/>
          </p:nvSpPr>
          <p:spPr>
            <a:xfrm>
              <a:off x="10346634" y="1510750"/>
              <a:ext cx="178899" cy="178899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D219633-B872-4576-91F9-391B1D19A006}"/>
              </a:ext>
            </a:extLst>
          </p:cNvPr>
          <p:cNvGrpSpPr/>
          <p:nvPr/>
        </p:nvGrpSpPr>
        <p:grpSpPr>
          <a:xfrm rot="10800000">
            <a:off x="9631015" y="-1067439"/>
            <a:ext cx="178899" cy="4834805"/>
            <a:chOff x="10346634" y="1510750"/>
            <a:chExt cx="178899" cy="4834805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C2CF125E-4FC5-4595-AF07-ACC3FF72B1F7}"/>
                </a:ext>
              </a:extLst>
            </p:cNvPr>
            <p:cNvCxnSpPr>
              <a:cxnSpLocks/>
            </p:cNvCxnSpPr>
            <p:nvPr/>
          </p:nvCxnSpPr>
          <p:spPr>
            <a:xfrm>
              <a:off x="10426148" y="1610139"/>
              <a:ext cx="0" cy="4735416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766FB717-F061-4B73-9BDD-0DE5F9C01D3D}"/>
                </a:ext>
              </a:extLst>
            </p:cNvPr>
            <p:cNvSpPr/>
            <p:nvPr/>
          </p:nvSpPr>
          <p:spPr>
            <a:xfrm>
              <a:off x="10346634" y="1510750"/>
              <a:ext cx="178899" cy="178899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A49EB95-73C1-40FB-87DF-2E0DBF62A745}"/>
              </a:ext>
            </a:extLst>
          </p:cNvPr>
          <p:cNvGrpSpPr/>
          <p:nvPr/>
        </p:nvGrpSpPr>
        <p:grpSpPr>
          <a:xfrm rot="10800000">
            <a:off x="8464512" y="-3608543"/>
            <a:ext cx="178899" cy="4834805"/>
            <a:chOff x="10346634" y="1510750"/>
            <a:chExt cx="178899" cy="4834805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6BAC55F0-C563-4721-8272-2D395D2A83A4}"/>
                </a:ext>
              </a:extLst>
            </p:cNvPr>
            <p:cNvCxnSpPr>
              <a:cxnSpLocks/>
            </p:cNvCxnSpPr>
            <p:nvPr/>
          </p:nvCxnSpPr>
          <p:spPr>
            <a:xfrm>
              <a:off x="10426148" y="1610139"/>
              <a:ext cx="0" cy="4735416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1E481C54-D97E-4402-9CD5-E6E08F32BE03}"/>
                </a:ext>
              </a:extLst>
            </p:cNvPr>
            <p:cNvSpPr/>
            <p:nvPr/>
          </p:nvSpPr>
          <p:spPr>
            <a:xfrm>
              <a:off x="10346634" y="1510750"/>
              <a:ext cx="178899" cy="178899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EF159B5-F755-490A-9278-BB9A271A306B}"/>
              </a:ext>
            </a:extLst>
          </p:cNvPr>
          <p:cNvGrpSpPr/>
          <p:nvPr/>
        </p:nvGrpSpPr>
        <p:grpSpPr>
          <a:xfrm>
            <a:off x="1001074" y="6070610"/>
            <a:ext cx="178899" cy="4834805"/>
            <a:chOff x="10346634" y="1510750"/>
            <a:chExt cx="178899" cy="4834805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A94C1F5C-3A75-429E-BAE2-98688F552C8E}"/>
                </a:ext>
              </a:extLst>
            </p:cNvPr>
            <p:cNvCxnSpPr>
              <a:cxnSpLocks/>
            </p:cNvCxnSpPr>
            <p:nvPr/>
          </p:nvCxnSpPr>
          <p:spPr>
            <a:xfrm>
              <a:off x="10426148" y="1610139"/>
              <a:ext cx="0" cy="4735416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CCAE7857-F927-43C0-8C48-F8B004832A75}"/>
                </a:ext>
              </a:extLst>
            </p:cNvPr>
            <p:cNvSpPr/>
            <p:nvPr/>
          </p:nvSpPr>
          <p:spPr>
            <a:xfrm>
              <a:off x="10346634" y="1510750"/>
              <a:ext cx="178899" cy="178899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1454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73E064-6B1A-4991-958A-24FF36F08967}"/>
              </a:ext>
            </a:extLst>
          </p:cNvPr>
          <p:cNvSpPr/>
          <p:nvPr/>
        </p:nvSpPr>
        <p:spPr>
          <a:xfrm>
            <a:off x="1788160" y="1035004"/>
            <a:ext cx="9360452" cy="4807718"/>
          </a:xfrm>
          <a:prstGeom prst="rect">
            <a:avLst/>
          </a:prstGeom>
          <a:solidFill>
            <a:srgbClr val="FDFDD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88BDF37-423A-4DA0-A31C-1055C70295D0}"/>
              </a:ext>
            </a:extLst>
          </p:cNvPr>
          <p:cNvCxnSpPr>
            <a:cxnSpLocks/>
          </p:cNvCxnSpPr>
          <p:nvPr/>
        </p:nvCxnSpPr>
        <p:spPr>
          <a:xfrm>
            <a:off x="1123121" y="536787"/>
            <a:ext cx="0" cy="5784424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31E89A0-4585-4B37-AE5F-71E4801850E9}"/>
              </a:ext>
            </a:extLst>
          </p:cNvPr>
          <p:cNvCxnSpPr>
            <a:cxnSpLocks/>
          </p:cNvCxnSpPr>
          <p:nvPr/>
        </p:nvCxnSpPr>
        <p:spPr>
          <a:xfrm flipH="1">
            <a:off x="1105893" y="6321211"/>
            <a:ext cx="5003137" cy="1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A8B0B76-7BCD-4176-B845-7B3D40472B42}"/>
              </a:ext>
            </a:extLst>
          </p:cNvPr>
          <p:cNvCxnSpPr>
            <a:cxnSpLocks/>
          </p:cNvCxnSpPr>
          <p:nvPr/>
        </p:nvCxnSpPr>
        <p:spPr>
          <a:xfrm flipV="1">
            <a:off x="6094895" y="6301485"/>
            <a:ext cx="1" cy="658709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CCC4380-61F4-4683-8534-6E237801A5A7}"/>
              </a:ext>
            </a:extLst>
          </p:cNvPr>
          <p:cNvCxnSpPr>
            <a:cxnSpLocks/>
          </p:cNvCxnSpPr>
          <p:nvPr/>
        </p:nvCxnSpPr>
        <p:spPr>
          <a:xfrm flipV="1">
            <a:off x="1788160" y="-76203"/>
            <a:ext cx="1" cy="658709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4DC341C4-74CE-4B27-935F-A5F60DF9281C}"/>
              </a:ext>
            </a:extLst>
          </p:cNvPr>
          <p:cNvGrpSpPr/>
          <p:nvPr/>
        </p:nvGrpSpPr>
        <p:grpSpPr>
          <a:xfrm>
            <a:off x="1123122" y="511790"/>
            <a:ext cx="10564412" cy="89450"/>
            <a:chOff x="1123122" y="511790"/>
            <a:chExt cx="10564412" cy="89450"/>
          </a:xfrm>
        </p:grpSpPr>
        <p:cxnSp>
          <p:nvCxnSpPr>
            <p:cNvPr id="2" name="직선 연결선 1">
              <a:extLst>
                <a:ext uri="{FF2B5EF4-FFF2-40B4-BE49-F238E27FC236}">
                  <a16:creationId xmlns:a16="http://schemas.microsoft.com/office/drawing/2014/main" id="{26A518BD-96F4-4590-BFBF-4C83B1BFA7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3122" y="556515"/>
              <a:ext cx="10475843" cy="0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163949F-A93D-4172-91C2-44AF84A36EAE}"/>
                </a:ext>
              </a:extLst>
            </p:cNvPr>
            <p:cNvSpPr/>
            <p:nvPr/>
          </p:nvSpPr>
          <p:spPr>
            <a:xfrm>
              <a:off x="11598084" y="511790"/>
              <a:ext cx="89450" cy="8945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C44D121-9FAD-4AFD-AF27-83B4B2AE5FAB}"/>
              </a:ext>
            </a:extLst>
          </p:cNvPr>
          <p:cNvGrpSpPr/>
          <p:nvPr/>
        </p:nvGrpSpPr>
        <p:grpSpPr>
          <a:xfrm flipV="1">
            <a:off x="-298221" y="6585120"/>
            <a:ext cx="2288475" cy="45719"/>
            <a:chOff x="1123122" y="511790"/>
            <a:chExt cx="10564412" cy="89450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98B72F86-74F1-4230-B821-12202D511E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3122" y="556515"/>
              <a:ext cx="10475843" cy="0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0396351-C64A-4020-8AA4-3F8E84933AF2}"/>
                </a:ext>
              </a:extLst>
            </p:cNvPr>
            <p:cNvSpPr/>
            <p:nvPr/>
          </p:nvSpPr>
          <p:spPr>
            <a:xfrm>
              <a:off x="11598084" y="511790"/>
              <a:ext cx="89450" cy="8945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7BEEDD7-F97A-48C7-9332-276A27551F8F}"/>
              </a:ext>
            </a:extLst>
          </p:cNvPr>
          <p:cNvSpPr txBox="1"/>
          <p:nvPr/>
        </p:nvSpPr>
        <p:spPr>
          <a:xfrm>
            <a:off x="2205295" y="1489008"/>
            <a:ext cx="64473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sz="16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kumimoji="1" lang="en-US" altLang="ko-KR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=&gt; </a:t>
            </a:r>
            <a:r>
              <a:rPr kumimoji="1" lang="ko-KR" altLang="en-US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현재 해결 방안에 대해서 논의 중이며</a:t>
            </a:r>
            <a:r>
              <a:rPr kumimoji="1" lang="en-US" altLang="ko-KR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,.</a:t>
            </a:r>
          </a:p>
          <a:p>
            <a:r>
              <a:rPr kumimoji="1" lang="en-US" altLang="ko-KR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   -&gt; </a:t>
            </a:r>
            <a:r>
              <a:rPr kumimoji="1" lang="en-US" altLang="ko-KR" sz="1600" u="sng" dirty="0">
                <a:highlight>
                  <a:srgbClr val="FFCC99"/>
                </a:highligh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AWS</a:t>
            </a:r>
            <a:r>
              <a:rPr kumimoji="1" lang="ko-KR" altLang="en-US" sz="1600" u="sng" dirty="0">
                <a:highlight>
                  <a:srgbClr val="FFCC99"/>
                </a:highligh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를 이용한 서비스</a:t>
            </a:r>
            <a:r>
              <a:rPr kumimoji="1" lang="ko-KR" altLang="en-US" sz="1600" dirty="0">
                <a:highlight>
                  <a:srgbClr val="FFCC99"/>
                </a:highligh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및 </a:t>
            </a:r>
            <a:r>
              <a:rPr kumimoji="1" lang="ko-KR" altLang="en-US" sz="1600" u="sng" dirty="0">
                <a:highlight>
                  <a:srgbClr val="FFCC99"/>
                </a:highligh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기타 </a:t>
            </a:r>
            <a:r>
              <a:rPr kumimoji="1" lang="en-US" altLang="ko-KR" sz="1600" u="sng" dirty="0">
                <a:highlight>
                  <a:srgbClr val="FFCC99"/>
                </a:highligh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ML </a:t>
            </a:r>
            <a:r>
              <a:rPr kumimoji="1" lang="ko-KR" altLang="en-US" sz="1600" u="sng" dirty="0">
                <a:highlight>
                  <a:srgbClr val="FFCC99"/>
                </a:highligh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클라우드</a:t>
            </a:r>
            <a:r>
              <a:rPr kumimoji="1" lang="en-US" altLang="ko-KR" sz="1600" u="sng" dirty="0">
                <a:highlight>
                  <a:srgbClr val="FFCC99"/>
                </a:highligh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kumimoji="1" lang="ko-KR" altLang="en-US" sz="1600" u="sng" dirty="0">
                <a:highlight>
                  <a:srgbClr val="FFCC99"/>
                </a:highligh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서비스 사용</a:t>
            </a:r>
            <a:r>
              <a:rPr kumimoji="1" lang="ko-KR" altLang="en-US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에 무게를 두고 있는 상황                                              </a:t>
            </a:r>
            <a:endParaRPr kumimoji="1" lang="en-US" altLang="ko-KR" sz="16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ko-KR" altLang="en-US" sz="16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27" name="그림 26" descr="그리기이(가) 표시된 사진&#10;&#10;자동 생성된 설명">
            <a:extLst>
              <a:ext uri="{FF2B5EF4-FFF2-40B4-BE49-F238E27FC236}">
                <a16:creationId xmlns:a16="http://schemas.microsoft.com/office/drawing/2014/main" id="{1E6F4366-5D7F-410D-938E-8D39E80AAA99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359" y="2812447"/>
            <a:ext cx="4320000" cy="261054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3CAD8AB-5A2E-49AF-ACB5-9B26D02D6D5C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672538" y="2533661"/>
            <a:ext cx="4320000" cy="300088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84925B3-C30B-412C-B9DD-1EFCAA84004D}"/>
              </a:ext>
            </a:extLst>
          </p:cNvPr>
          <p:cNvSpPr txBox="1"/>
          <p:nvPr/>
        </p:nvSpPr>
        <p:spPr>
          <a:xfrm>
            <a:off x="2004170" y="1195102"/>
            <a:ext cx="2433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highlight>
                  <a:srgbClr val="FDFDDF"/>
                </a:highligh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#3_</a:t>
            </a:r>
            <a:r>
              <a:rPr kumimoji="1" lang="ko-KR" altLang="en-US" sz="2400" dirty="0">
                <a:highlight>
                  <a:srgbClr val="FDFDDF"/>
                </a:highligh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해결 방안</a:t>
            </a:r>
            <a:endParaRPr lang="ko-KR" altLang="en-US" sz="20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9AFAF46-F4B4-4BCE-A41B-79E33ABCE5D8}"/>
              </a:ext>
            </a:extLst>
          </p:cNvPr>
          <p:cNvSpPr/>
          <p:nvPr/>
        </p:nvSpPr>
        <p:spPr>
          <a:xfrm rot="18771872">
            <a:off x="9361517" y="5115297"/>
            <a:ext cx="2726493" cy="547399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3B6AD79-18C2-4DCA-BA85-6D648917C4C6}"/>
              </a:ext>
            </a:extLst>
          </p:cNvPr>
          <p:cNvSpPr/>
          <p:nvPr/>
        </p:nvSpPr>
        <p:spPr>
          <a:xfrm rot="18946311">
            <a:off x="1404332" y="1071913"/>
            <a:ext cx="1133091" cy="220997"/>
          </a:xfrm>
          <a:prstGeom prst="rect">
            <a:avLst/>
          </a:prstGeom>
          <a:solidFill>
            <a:srgbClr val="FCFAA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73970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73E064-6B1A-4991-958A-24FF36F08967}"/>
              </a:ext>
            </a:extLst>
          </p:cNvPr>
          <p:cNvSpPr/>
          <p:nvPr/>
        </p:nvSpPr>
        <p:spPr>
          <a:xfrm>
            <a:off x="823852" y="1003858"/>
            <a:ext cx="9736139" cy="5060404"/>
          </a:xfrm>
          <a:prstGeom prst="rect">
            <a:avLst/>
          </a:prstGeom>
          <a:solidFill>
            <a:srgbClr val="FDFDD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88BDF37-423A-4DA0-A31C-1055C70295D0}"/>
              </a:ext>
            </a:extLst>
          </p:cNvPr>
          <p:cNvCxnSpPr>
            <a:cxnSpLocks/>
          </p:cNvCxnSpPr>
          <p:nvPr/>
        </p:nvCxnSpPr>
        <p:spPr>
          <a:xfrm rot="10800000">
            <a:off x="11070014" y="638983"/>
            <a:ext cx="0" cy="5784424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6A518BD-96F4-4590-BFBF-4C83B1BFA7D6}"/>
              </a:ext>
            </a:extLst>
          </p:cNvPr>
          <p:cNvCxnSpPr>
            <a:cxnSpLocks/>
          </p:cNvCxnSpPr>
          <p:nvPr/>
        </p:nvCxnSpPr>
        <p:spPr>
          <a:xfrm>
            <a:off x="345438" y="6403679"/>
            <a:ext cx="10724576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31E89A0-4585-4B37-AE5F-71E4801850E9}"/>
              </a:ext>
            </a:extLst>
          </p:cNvPr>
          <p:cNvCxnSpPr>
            <a:cxnSpLocks/>
          </p:cNvCxnSpPr>
          <p:nvPr/>
        </p:nvCxnSpPr>
        <p:spPr>
          <a:xfrm rot="10800000" flipH="1">
            <a:off x="6084105" y="638982"/>
            <a:ext cx="5003137" cy="1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A8B0B76-7BCD-4176-B845-7B3D40472B42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98239" y="0"/>
            <a:ext cx="1" cy="658709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498D5E5-71C3-41CB-BC66-C1640F8AF151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5434" y="6378279"/>
            <a:ext cx="1" cy="658709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사람, 남자, 실내, 사진이(가) 표시된 사진&#10;&#10;자동 생성된 설명">
            <a:extLst>
              <a:ext uri="{FF2B5EF4-FFF2-40B4-BE49-F238E27FC236}">
                <a16:creationId xmlns:a16="http://schemas.microsoft.com/office/drawing/2014/main" id="{5A908655-4DEA-4386-B568-C3A84E2CD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835" y="1399772"/>
            <a:ext cx="5198009" cy="3727013"/>
          </a:xfrm>
          <a:prstGeom prst="rect">
            <a:avLst/>
          </a:prstGeom>
        </p:spPr>
      </p:pic>
      <p:pic>
        <p:nvPicPr>
          <p:cNvPr id="6" name="그림 5" descr="신문, 텍스트이(가) 표시된 사진&#10;&#10;자동 생성된 설명">
            <a:extLst>
              <a:ext uri="{FF2B5EF4-FFF2-40B4-BE49-F238E27FC236}">
                <a16:creationId xmlns:a16="http://schemas.microsoft.com/office/drawing/2014/main" id="{C370A188-A18B-4C6A-9CA1-69D3B2D67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654" y="4136021"/>
            <a:ext cx="5445860" cy="16343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C91723-2B78-431B-A505-D091828463EE}"/>
              </a:ext>
            </a:extLst>
          </p:cNvPr>
          <p:cNvSpPr txBox="1"/>
          <p:nvPr/>
        </p:nvSpPr>
        <p:spPr>
          <a:xfrm>
            <a:off x="5594538" y="3375233"/>
            <a:ext cx="6447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kumimoji="1" lang="en-US" altLang="ko-KR" dirty="0">
                <a:highlight>
                  <a:srgbClr val="FCFAA8"/>
                </a:highligh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=&gt; </a:t>
            </a:r>
            <a:r>
              <a:rPr kumimoji="1" lang="ko-KR" altLang="en-US" dirty="0">
                <a:highlight>
                  <a:srgbClr val="FCFAA8"/>
                </a:highligh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노인 이미지를 학습 </a:t>
            </a:r>
            <a:r>
              <a:rPr kumimoji="1" lang="en-US" altLang="ko-KR" dirty="0">
                <a:highlight>
                  <a:srgbClr val="FCFAA8"/>
                </a:highligh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&amp; </a:t>
            </a:r>
            <a:r>
              <a:rPr kumimoji="1" lang="ko-KR" altLang="en-US" dirty="0" err="1">
                <a:highlight>
                  <a:srgbClr val="FCFAA8"/>
                </a:highligh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구글로부터</a:t>
            </a:r>
            <a:r>
              <a:rPr kumimoji="1" lang="ko-KR" altLang="en-US" dirty="0">
                <a:highlight>
                  <a:srgbClr val="FCFAA8"/>
                </a:highligh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이미지를 긁는 모습</a:t>
            </a:r>
            <a:endParaRPr lang="ko-KR" altLang="en-US" dirty="0">
              <a:highlight>
                <a:srgbClr val="FCFAA8"/>
              </a:highlight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DAD399-74CE-42F0-812D-F7B825493C8C}"/>
              </a:ext>
            </a:extLst>
          </p:cNvPr>
          <p:cNvSpPr/>
          <p:nvPr/>
        </p:nvSpPr>
        <p:spPr>
          <a:xfrm rot="13200785">
            <a:off x="246188" y="5702702"/>
            <a:ext cx="1679711" cy="302879"/>
          </a:xfrm>
          <a:prstGeom prst="rect">
            <a:avLst/>
          </a:pr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E8FAA5-66DF-48F2-94A4-F70AA6C23B7B}"/>
              </a:ext>
            </a:extLst>
          </p:cNvPr>
          <p:cNvSpPr/>
          <p:nvPr/>
        </p:nvSpPr>
        <p:spPr>
          <a:xfrm rot="13376447">
            <a:off x="9529653" y="752297"/>
            <a:ext cx="1679711" cy="503122"/>
          </a:xfrm>
          <a:prstGeom prst="rect">
            <a:avLst/>
          </a:pr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624DD9-2A53-41B1-A12A-9EA1B70F483F}"/>
              </a:ext>
            </a:extLst>
          </p:cNvPr>
          <p:cNvSpPr/>
          <p:nvPr/>
        </p:nvSpPr>
        <p:spPr>
          <a:xfrm rot="15614578">
            <a:off x="9858534" y="684939"/>
            <a:ext cx="1402914" cy="217599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704259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6A518BD-96F4-4590-BFBF-4C83B1BFA7D6}"/>
              </a:ext>
            </a:extLst>
          </p:cNvPr>
          <p:cNvCxnSpPr>
            <a:cxnSpLocks/>
          </p:cNvCxnSpPr>
          <p:nvPr/>
        </p:nvCxnSpPr>
        <p:spPr>
          <a:xfrm>
            <a:off x="-345880" y="6311348"/>
            <a:ext cx="12206247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88BDF37-423A-4DA0-A31C-1055C70295D0}"/>
              </a:ext>
            </a:extLst>
          </p:cNvPr>
          <p:cNvCxnSpPr>
            <a:cxnSpLocks/>
          </p:cNvCxnSpPr>
          <p:nvPr/>
        </p:nvCxnSpPr>
        <p:spPr>
          <a:xfrm>
            <a:off x="11850428" y="546652"/>
            <a:ext cx="0" cy="5790648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31E89A0-4585-4B37-AE5F-71E4801850E9}"/>
              </a:ext>
            </a:extLst>
          </p:cNvPr>
          <p:cNvCxnSpPr>
            <a:cxnSpLocks/>
          </p:cNvCxnSpPr>
          <p:nvPr/>
        </p:nvCxnSpPr>
        <p:spPr>
          <a:xfrm>
            <a:off x="11826160" y="546651"/>
            <a:ext cx="1087755" cy="1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330713C-F7BA-41E4-841B-F44CC2766265}"/>
              </a:ext>
            </a:extLst>
          </p:cNvPr>
          <p:cNvSpPr txBox="1"/>
          <p:nvPr/>
        </p:nvSpPr>
        <p:spPr>
          <a:xfrm>
            <a:off x="9388396" y="5763422"/>
            <a:ext cx="2471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295DA8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(2)</a:t>
            </a:r>
            <a:r>
              <a:rPr lang="ko-KR" altLang="en-US" sz="2000" dirty="0">
                <a:solidFill>
                  <a:srgbClr val="295DA8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어플리케이션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FB9E3A-C787-4B4D-97F6-6F10EEE006C1}"/>
              </a:ext>
            </a:extLst>
          </p:cNvPr>
          <p:cNvSpPr/>
          <p:nvPr/>
        </p:nvSpPr>
        <p:spPr>
          <a:xfrm>
            <a:off x="1349376" y="516505"/>
            <a:ext cx="10082833" cy="5068956"/>
          </a:xfrm>
          <a:prstGeom prst="rect">
            <a:avLst/>
          </a:prstGeom>
          <a:solidFill>
            <a:srgbClr val="FDFDD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35BA3F-D614-42CE-95E5-8FE1C3380903}"/>
              </a:ext>
            </a:extLst>
          </p:cNvPr>
          <p:cNvSpPr/>
          <p:nvPr/>
        </p:nvSpPr>
        <p:spPr>
          <a:xfrm rot="18946311">
            <a:off x="979983" y="436153"/>
            <a:ext cx="1133091" cy="220997"/>
          </a:xfrm>
          <a:prstGeom prst="rect">
            <a:avLst/>
          </a:prstGeom>
          <a:solidFill>
            <a:srgbClr val="FCFAA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021C1F8-08E7-426C-84BA-72A5969FA117}"/>
              </a:ext>
            </a:extLst>
          </p:cNvPr>
          <p:cNvGrpSpPr/>
          <p:nvPr/>
        </p:nvGrpSpPr>
        <p:grpSpPr>
          <a:xfrm rot="10800000">
            <a:off x="331633" y="6001980"/>
            <a:ext cx="2901208" cy="108151"/>
            <a:chOff x="964098" y="6221898"/>
            <a:chExt cx="11227902" cy="178899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71D6C99-A6DD-4446-A24F-A19D52D0A879}"/>
                </a:ext>
              </a:extLst>
            </p:cNvPr>
            <p:cNvCxnSpPr/>
            <p:nvPr/>
          </p:nvCxnSpPr>
          <p:spPr>
            <a:xfrm>
              <a:off x="1053548" y="6311348"/>
              <a:ext cx="11138452" cy="0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E576BA7-82A2-44C0-936A-E85B206569C2}"/>
                </a:ext>
              </a:extLst>
            </p:cNvPr>
            <p:cNvSpPr/>
            <p:nvPr/>
          </p:nvSpPr>
          <p:spPr>
            <a:xfrm>
              <a:off x="964098" y="6221898"/>
              <a:ext cx="178899" cy="178899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5B8045B-77B6-41FE-8D0B-6F73E27AE3B7}"/>
              </a:ext>
            </a:extLst>
          </p:cNvPr>
          <p:cNvGrpSpPr/>
          <p:nvPr/>
        </p:nvGrpSpPr>
        <p:grpSpPr>
          <a:xfrm flipV="1">
            <a:off x="9536375" y="6574079"/>
            <a:ext cx="2869349" cy="45719"/>
            <a:chOff x="964098" y="6221898"/>
            <a:chExt cx="11227902" cy="178899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7DBF79A-B983-40E7-A478-2E73BB492EED}"/>
                </a:ext>
              </a:extLst>
            </p:cNvPr>
            <p:cNvCxnSpPr/>
            <p:nvPr/>
          </p:nvCxnSpPr>
          <p:spPr>
            <a:xfrm>
              <a:off x="1053548" y="6311348"/>
              <a:ext cx="11138452" cy="0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B38B1F8-7CE5-47C2-A29E-F91F98EB9387}"/>
                </a:ext>
              </a:extLst>
            </p:cNvPr>
            <p:cNvSpPr/>
            <p:nvPr/>
          </p:nvSpPr>
          <p:spPr>
            <a:xfrm>
              <a:off x="964098" y="6221898"/>
              <a:ext cx="178899" cy="178899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FF6A1D3-504C-4E9B-9265-3FE1B3E6F19A}"/>
              </a:ext>
            </a:extLst>
          </p:cNvPr>
          <p:cNvGrpSpPr/>
          <p:nvPr/>
        </p:nvGrpSpPr>
        <p:grpSpPr>
          <a:xfrm>
            <a:off x="2480444" y="1016579"/>
            <a:ext cx="7973697" cy="4383899"/>
            <a:chOff x="1402897" y="1007828"/>
            <a:chExt cx="7973697" cy="4383899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9D9DB5C-6A27-4C5D-A860-C566A8543AB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2897" y="1007828"/>
              <a:ext cx="2520000" cy="1800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5CF3C12-B6C9-4D6D-9329-317795D448F6}"/>
                </a:ext>
              </a:extLst>
            </p:cNvPr>
            <p:cNvSpPr txBox="1"/>
            <p:nvPr/>
          </p:nvSpPr>
          <p:spPr>
            <a:xfrm>
              <a:off x="1718129" y="2831737"/>
              <a:ext cx="18895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002060"/>
                  </a:solidFill>
                  <a:highlight>
                    <a:srgbClr val="FFCC99"/>
                  </a:highlight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개발 환경 구축</a:t>
              </a:r>
              <a:endParaRPr kumimoji="1" lang="ko-Kore-KR" altLang="en-US" sz="1600" dirty="0">
                <a:solidFill>
                  <a:srgbClr val="002060"/>
                </a:solidFill>
                <a:highlight>
                  <a:srgbClr val="FFCC99"/>
                </a:highlight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75DACF1-C43E-4178-9D36-ED120F7F7913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4157" y="1018049"/>
              <a:ext cx="2520000" cy="1800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EE5AD0-B77D-4AF8-8006-017D68C5E2C4}"/>
                </a:ext>
              </a:extLst>
            </p:cNvPr>
            <p:cNvSpPr txBox="1"/>
            <p:nvPr/>
          </p:nvSpPr>
          <p:spPr>
            <a:xfrm>
              <a:off x="4548563" y="2831737"/>
              <a:ext cx="15311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002060"/>
                  </a:solidFill>
                  <a:highlight>
                    <a:srgbClr val="FFCC99"/>
                  </a:highlight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개발 계획 수립</a:t>
              </a:r>
              <a:endParaRPr kumimoji="1" lang="ko-Kore-KR" altLang="en-US" sz="1600" dirty="0">
                <a:solidFill>
                  <a:srgbClr val="002060"/>
                </a:solidFill>
                <a:highlight>
                  <a:srgbClr val="FFCC99"/>
                </a:highlight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DF08D9E-F36C-4263-B427-0227F5FD649C}"/>
                </a:ext>
              </a:extLst>
            </p:cNvPr>
            <p:cNvSpPr txBox="1"/>
            <p:nvPr/>
          </p:nvSpPr>
          <p:spPr>
            <a:xfrm>
              <a:off x="7128425" y="2814728"/>
              <a:ext cx="17331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002060"/>
                  </a:solidFill>
                  <a:highlight>
                    <a:srgbClr val="FFCC99"/>
                  </a:highlight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개발 언어 숙지</a:t>
              </a:r>
              <a:endParaRPr lang="en-US" altLang="ko-KR" sz="1600" dirty="0">
                <a:solidFill>
                  <a:srgbClr val="002060"/>
                </a:solidFill>
                <a:highlight>
                  <a:srgbClr val="FFCC99"/>
                </a:highlight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188034B-8780-4DC5-A3F6-BE50C8E1779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35009" y="1011320"/>
              <a:ext cx="2520000" cy="180000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471C39F-EA0B-4A1B-BA5A-D87DAA7B64A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5521" y="3187600"/>
              <a:ext cx="2520000" cy="18000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A9AF011-ACE0-4AF4-9989-65F785967D87}"/>
                </a:ext>
              </a:extLst>
            </p:cNvPr>
            <p:cNvSpPr txBox="1"/>
            <p:nvPr/>
          </p:nvSpPr>
          <p:spPr>
            <a:xfrm>
              <a:off x="1665603" y="5042022"/>
              <a:ext cx="19945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1600" dirty="0">
                  <a:solidFill>
                    <a:srgbClr val="002060"/>
                  </a:solidFill>
                  <a:highlight>
                    <a:srgbClr val="FFCC99"/>
                  </a:highlight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서버</a:t>
              </a:r>
              <a:r>
                <a:rPr kumimoji="1" lang="ko-KR" altLang="en-US" sz="1600" dirty="0">
                  <a:solidFill>
                    <a:srgbClr val="002060"/>
                  </a:solidFill>
                  <a:highlight>
                    <a:srgbClr val="FFCC99"/>
                  </a:highlight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kumimoji="1" lang="en-US" altLang="ko-KR" sz="1600" dirty="0">
                  <a:solidFill>
                    <a:srgbClr val="002060"/>
                  </a:solidFill>
                  <a:highlight>
                    <a:srgbClr val="FFCC99"/>
                  </a:highlight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API </a:t>
              </a:r>
              <a:r>
                <a:rPr kumimoji="1" lang="ko-KR" altLang="en-US" sz="1600" dirty="0">
                  <a:solidFill>
                    <a:srgbClr val="002060"/>
                  </a:solidFill>
                  <a:highlight>
                    <a:srgbClr val="FFCC99"/>
                  </a:highlight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통신</a:t>
              </a:r>
              <a:endParaRPr kumimoji="1" lang="ko-Kore-KR" altLang="en-US" sz="1600" dirty="0">
                <a:solidFill>
                  <a:srgbClr val="002060"/>
                </a:solidFill>
                <a:highlight>
                  <a:srgbClr val="FFCC99"/>
                </a:highlight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77618B6-BF2D-405D-8607-06080CBCFF8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54157" y="3187600"/>
              <a:ext cx="2520000" cy="18000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9C6447-3BEB-4759-BFB4-2992A3E820B0}"/>
                </a:ext>
              </a:extLst>
            </p:cNvPr>
            <p:cNvSpPr txBox="1"/>
            <p:nvPr/>
          </p:nvSpPr>
          <p:spPr>
            <a:xfrm>
              <a:off x="4987312" y="5053173"/>
              <a:ext cx="667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1600" dirty="0">
                  <a:solidFill>
                    <a:srgbClr val="002060"/>
                  </a:solidFill>
                  <a:highlight>
                    <a:srgbClr val="FFCC99"/>
                  </a:highlight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개발</a:t>
              </a: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048B63B3-8D50-472C-AB5A-B90E227E104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35009" y="3187600"/>
              <a:ext cx="2520000" cy="18000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EBF5B81-AAC2-4E92-98FB-322CC341B4C5}"/>
                </a:ext>
              </a:extLst>
            </p:cNvPr>
            <p:cNvSpPr txBox="1"/>
            <p:nvPr/>
          </p:nvSpPr>
          <p:spPr>
            <a:xfrm>
              <a:off x="6735009" y="5042022"/>
              <a:ext cx="26415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1600" dirty="0">
                  <a:solidFill>
                    <a:srgbClr val="002060"/>
                  </a:solidFill>
                  <a:highlight>
                    <a:srgbClr val="FFCC99"/>
                  </a:highlight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다양한</a:t>
              </a:r>
              <a:r>
                <a:rPr kumimoji="1" lang="ko-KR" altLang="en-US" sz="1600" dirty="0">
                  <a:solidFill>
                    <a:srgbClr val="002060"/>
                  </a:solidFill>
                  <a:highlight>
                    <a:srgbClr val="FFCC99"/>
                  </a:highlight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기기에서 테스트</a:t>
              </a:r>
              <a:endParaRPr kumimoji="1" lang="ko-Kore-KR" altLang="en-US" sz="1600" dirty="0">
                <a:solidFill>
                  <a:srgbClr val="002060"/>
                </a:solidFill>
                <a:highlight>
                  <a:srgbClr val="FFCC99"/>
                </a:highlight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D118553-40F2-4956-AF5E-CF1575FBAACB}"/>
              </a:ext>
            </a:extLst>
          </p:cNvPr>
          <p:cNvCxnSpPr>
            <a:cxnSpLocks/>
          </p:cNvCxnSpPr>
          <p:nvPr/>
        </p:nvCxnSpPr>
        <p:spPr>
          <a:xfrm flipH="1">
            <a:off x="345436" y="-19541"/>
            <a:ext cx="1" cy="6075258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60001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6A518BD-96F4-4590-BFBF-4C83B1BFA7D6}"/>
              </a:ext>
            </a:extLst>
          </p:cNvPr>
          <p:cNvCxnSpPr>
            <a:cxnSpLocks/>
          </p:cNvCxnSpPr>
          <p:nvPr/>
        </p:nvCxnSpPr>
        <p:spPr>
          <a:xfrm>
            <a:off x="1778000" y="6311348"/>
            <a:ext cx="9360452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88BDF37-423A-4DA0-A31C-1055C70295D0}"/>
              </a:ext>
            </a:extLst>
          </p:cNvPr>
          <p:cNvCxnSpPr>
            <a:cxnSpLocks/>
          </p:cNvCxnSpPr>
          <p:nvPr/>
        </p:nvCxnSpPr>
        <p:spPr>
          <a:xfrm>
            <a:off x="11128513" y="546652"/>
            <a:ext cx="9939" cy="5791283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31E89A0-4585-4B37-AE5F-71E4801850E9}"/>
              </a:ext>
            </a:extLst>
          </p:cNvPr>
          <p:cNvCxnSpPr>
            <a:cxnSpLocks/>
          </p:cNvCxnSpPr>
          <p:nvPr/>
        </p:nvCxnSpPr>
        <p:spPr>
          <a:xfrm>
            <a:off x="0" y="546651"/>
            <a:ext cx="11155680" cy="1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16B3AA-3225-4505-A34F-E681A40D7AF9}"/>
              </a:ext>
            </a:extLst>
          </p:cNvPr>
          <p:cNvCxnSpPr>
            <a:cxnSpLocks/>
          </p:cNvCxnSpPr>
          <p:nvPr/>
        </p:nvCxnSpPr>
        <p:spPr>
          <a:xfrm>
            <a:off x="1778000" y="6286500"/>
            <a:ext cx="0" cy="57150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DC26477-2F67-474A-90DB-2ED8A66777DF}"/>
              </a:ext>
            </a:extLst>
          </p:cNvPr>
          <p:cNvSpPr txBox="1"/>
          <p:nvPr/>
        </p:nvSpPr>
        <p:spPr>
          <a:xfrm>
            <a:off x="8683709" y="5764697"/>
            <a:ext cx="2471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295DA8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(3) </a:t>
            </a:r>
            <a:r>
              <a:rPr lang="ko-KR" altLang="en-US" sz="2000" dirty="0">
                <a:solidFill>
                  <a:srgbClr val="295DA8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통신 </a:t>
            </a:r>
            <a:r>
              <a:rPr lang="en-US" altLang="ko-KR" sz="2000" dirty="0">
                <a:solidFill>
                  <a:srgbClr val="295DA8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</a:t>
            </a:r>
            <a:r>
              <a:rPr lang="ko-KR" altLang="en-US" sz="2000" dirty="0">
                <a:solidFill>
                  <a:srgbClr val="295DA8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서버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73E064-6B1A-4991-958A-24FF36F08967}"/>
              </a:ext>
            </a:extLst>
          </p:cNvPr>
          <p:cNvSpPr/>
          <p:nvPr/>
        </p:nvSpPr>
        <p:spPr>
          <a:xfrm>
            <a:off x="1085575" y="810439"/>
            <a:ext cx="9360452" cy="4807718"/>
          </a:xfrm>
          <a:prstGeom prst="rect">
            <a:avLst/>
          </a:prstGeom>
          <a:solidFill>
            <a:srgbClr val="FDFDD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6A051E-47D3-4A3B-AD81-102E4A58F933}"/>
              </a:ext>
            </a:extLst>
          </p:cNvPr>
          <p:cNvSpPr/>
          <p:nvPr/>
        </p:nvSpPr>
        <p:spPr>
          <a:xfrm rot="16200000">
            <a:off x="5289757" y="346658"/>
            <a:ext cx="948711" cy="663776"/>
          </a:xfrm>
          <a:prstGeom prst="rect">
            <a:avLst/>
          </a:prstGeom>
          <a:solidFill>
            <a:srgbClr val="FCFAA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3D2AD44-6D93-41B5-968D-3638360248F3}"/>
              </a:ext>
            </a:extLst>
          </p:cNvPr>
          <p:cNvGrpSpPr/>
          <p:nvPr/>
        </p:nvGrpSpPr>
        <p:grpSpPr>
          <a:xfrm>
            <a:off x="11438775" y="-2219724"/>
            <a:ext cx="552832" cy="6151677"/>
            <a:chOff x="11438775" y="-2219724"/>
            <a:chExt cx="552832" cy="6151677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CFE483E-0B85-4D33-8742-40E0FD2543E5}"/>
                </a:ext>
              </a:extLst>
            </p:cNvPr>
            <p:cNvGrpSpPr/>
            <p:nvPr/>
          </p:nvGrpSpPr>
          <p:grpSpPr>
            <a:xfrm rot="16200000">
              <a:off x="10278425" y="-560280"/>
              <a:ext cx="3372626" cy="53738"/>
              <a:chOff x="964098" y="6221898"/>
              <a:chExt cx="11227902" cy="178899"/>
            </a:xfrm>
          </p:grpSpPr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985772BF-4BF5-440D-9E79-4F37E2B5AF17}"/>
                  </a:ext>
                </a:extLst>
              </p:cNvPr>
              <p:cNvCxnSpPr/>
              <p:nvPr/>
            </p:nvCxnSpPr>
            <p:spPr>
              <a:xfrm>
                <a:off x="1053548" y="6311348"/>
                <a:ext cx="11138452" cy="0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7142A7CD-51C1-4F8D-A2B1-3003E9404B29}"/>
                  </a:ext>
                </a:extLst>
              </p:cNvPr>
              <p:cNvSpPr/>
              <p:nvPr/>
            </p:nvSpPr>
            <p:spPr>
              <a:xfrm>
                <a:off x="964098" y="6221898"/>
                <a:ext cx="178899" cy="178899"/>
              </a:xfrm>
              <a:prstGeom prst="ellipse">
                <a:avLst/>
              </a:prstGeom>
              <a:solidFill>
                <a:schemeClr val="bg1"/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722EFF-820B-4D62-BBEE-B59EB39B418F}"/>
                </a:ext>
              </a:extLst>
            </p:cNvPr>
            <p:cNvGrpSpPr/>
            <p:nvPr/>
          </p:nvGrpSpPr>
          <p:grpSpPr>
            <a:xfrm rot="10800000">
              <a:off x="11438775" y="-902852"/>
              <a:ext cx="178899" cy="4834805"/>
              <a:chOff x="10346634" y="1510750"/>
              <a:chExt cx="178899" cy="4834805"/>
            </a:xfrm>
          </p:grpSpPr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4CC40763-51FB-4B66-BC6C-7DE93124EC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6148" y="1610139"/>
                <a:ext cx="0" cy="4735416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09CC9CA3-91D1-4D5A-A499-0DD5D9AF8667}"/>
                  </a:ext>
                </a:extLst>
              </p:cNvPr>
              <p:cNvSpPr/>
              <p:nvPr/>
            </p:nvSpPr>
            <p:spPr>
              <a:xfrm>
                <a:off x="10346634" y="1510750"/>
                <a:ext cx="178899" cy="178899"/>
              </a:xfrm>
              <a:prstGeom prst="ellipse">
                <a:avLst/>
              </a:prstGeom>
              <a:solidFill>
                <a:schemeClr val="bg1"/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985FCC2-8A17-4871-932A-26BC8B7AA395}"/>
              </a:ext>
            </a:extLst>
          </p:cNvPr>
          <p:cNvGrpSpPr/>
          <p:nvPr/>
        </p:nvGrpSpPr>
        <p:grpSpPr>
          <a:xfrm flipV="1">
            <a:off x="-1091349" y="6572250"/>
            <a:ext cx="2869349" cy="45719"/>
            <a:chOff x="964098" y="6221898"/>
            <a:chExt cx="11227902" cy="178899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F8C0328-04FF-4D17-8D53-31A2C790D04E}"/>
                </a:ext>
              </a:extLst>
            </p:cNvPr>
            <p:cNvCxnSpPr/>
            <p:nvPr/>
          </p:nvCxnSpPr>
          <p:spPr>
            <a:xfrm>
              <a:off x="1053548" y="6311348"/>
              <a:ext cx="11138452" cy="0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8BCA2B5-F6B6-4789-962D-42D21AF6F1BB}"/>
                </a:ext>
              </a:extLst>
            </p:cNvPr>
            <p:cNvSpPr/>
            <p:nvPr/>
          </p:nvSpPr>
          <p:spPr>
            <a:xfrm>
              <a:off x="964098" y="6221898"/>
              <a:ext cx="178899" cy="178899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03268B4-0A70-46BC-B393-CCF51190BF8E}"/>
              </a:ext>
            </a:extLst>
          </p:cNvPr>
          <p:cNvGrpSpPr/>
          <p:nvPr/>
        </p:nvGrpSpPr>
        <p:grpSpPr>
          <a:xfrm>
            <a:off x="1778000" y="1568685"/>
            <a:ext cx="8255714" cy="3438580"/>
            <a:chOff x="1663980" y="1721292"/>
            <a:chExt cx="8255714" cy="34385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28DAE6C-085F-47E4-8EF9-84F1739B2A75}"/>
                </a:ext>
              </a:extLst>
            </p:cNvPr>
            <p:cNvSpPr txBox="1"/>
            <p:nvPr/>
          </p:nvSpPr>
          <p:spPr>
            <a:xfrm>
              <a:off x="1663980" y="3959541"/>
              <a:ext cx="8255714" cy="1200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=&gt; </a:t>
              </a:r>
              <a:r>
                <a:rPr lang="ko-KR" altLang="en-US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센서들과 어플과의 통신은 </a:t>
              </a:r>
              <a:r>
                <a:rPr lang="en-US" altLang="ko-KR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TCP/IP </a:t>
              </a:r>
              <a:r>
                <a:rPr lang="ko-KR" altLang="en-US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소켓통신을 이용할 예정</a:t>
              </a:r>
              <a:endParaRPr lang="en-US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endParaRPr lang="en-US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r>
                <a:rPr lang="en-US" altLang="ko-KR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=&gt; </a:t>
              </a:r>
              <a:r>
                <a:rPr lang="ko-KR" altLang="en-US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센서 값을 해석하는 컴퓨터를 </a:t>
              </a:r>
              <a:r>
                <a:rPr lang="ko-KR" altLang="en-US" u="sng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서버 소켓</a:t>
              </a:r>
              <a:r>
                <a:rPr lang="ko-KR" altLang="en-US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으로 하고</a:t>
              </a:r>
              <a:r>
                <a:rPr lang="en-US" altLang="ko-KR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, </a:t>
              </a:r>
            </a:p>
            <a:p>
              <a:r>
                <a:rPr lang="en-US" altLang="ko-KR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    </a:t>
              </a:r>
              <a:r>
                <a:rPr lang="ko-KR" altLang="en-US" u="sng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어플리케이션을 클라이언트 소켓</a:t>
              </a:r>
              <a:r>
                <a:rPr lang="ko-KR" altLang="en-US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으로 하여 </a:t>
              </a:r>
              <a:r>
                <a:rPr lang="ko-KR" altLang="en-US" u="sng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정보 교환</a:t>
              </a:r>
            </a:p>
          </p:txBody>
        </p:sp>
        <p:pic>
          <p:nvPicPr>
            <p:cNvPr id="23" name="Picture 2" descr="Computer 3">
              <a:extLst>
                <a:ext uri="{FF2B5EF4-FFF2-40B4-BE49-F238E27FC236}">
                  <a16:creationId xmlns:a16="http://schemas.microsoft.com/office/drawing/2014/main" id="{42376D5A-E903-4D94-B32A-74D46898A7B2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4121" y="1721292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Smartphone 4">
              <a:extLst>
                <a:ext uri="{FF2B5EF4-FFF2-40B4-BE49-F238E27FC236}">
                  <a16:creationId xmlns:a16="http://schemas.microsoft.com/office/drawing/2014/main" id="{E06E29E2-8333-4CFA-8F21-50F56CECB394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3175" y="1747654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6" descr="Webcam 1">
              <a:extLst>
                <a:ext uri="{FF2B5EF4-FFF2-40B4-BE49-F238E27FC236}">
                  <a16:creationId xmlns:a16="http://schemas.microsoft.com/office/drawing/2014/main" id="{7E7D8326-5221-4D45-A79F-D6F174C55343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1396" y="1747654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화살표: 오른쪽 25">
              <a:extLst>
                <a:ext uri="{FF2B5EF4-FFF2-40B4-BE49-F238E27FC236}">
                  <a16:creationId xmlns:a16="http://schemas.microsoft.com/office/drawing/2014/main" id="{C4E75C85-014B-4964-A931-D80747464C38}"/>
                </a:ext>
              </a:extLst>
            </p:cNvPr>
            <p:cNvSpPr/>
            <p:nvPr/>
          </p:nvSpPr>
          <p:spPr>
            <a:xfrm>
              <a:off x="3460544" y="2368520"/>
              <a:ext cx="1329813" cy="23007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BE2F620C-E290-4FE2-B798-8AFD695441A8}"/>
                </a:ext>
              </a:extLst>
            </p:cNvPr>
            <p:cNvSpPr/>
            <p:nvPr/>
          </p:nvSpPr>
          <p:spPr>
            <a:xfrm>
              <a:off x="6703362" y="2357579"/>
              <a:ext cx="1329813" cy="23007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015E534-6150-4897-A47F-0505F73E5FA2}"/>
                </a:ext>
              </a:extLst>
            </p:cNvPr>
            <p:cNvSpPr txBox="1"/>
            <p:nvPr/>
          </p:nvSpPr>
          <p:spPr>
            <a:xfrm>
              <a:off x="3340966" y="2060439"/>
              <a:ext cx="15006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err="1">
                  <a:highlight>
                    <a:srgbClr val="FFCC99"/>
                  </a:highlight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센서값</a:t>
              </a:r>
              <a:r>
                <a:rPr lang="ko-KR" altLang="en-US" sz="1600" dirty="0">
                  <a:highlight>
                    <a:srgbClr val="FFCC99"/>
                  </a:highlight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전송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378B32C-1D95-480C-8C6D-BD0FB13A0BCD}"/>
                </a:ext>
              </a:extLst>
            </p:cNvPr>
            <p:cNvSpPr txBox="1"/>
            <p:nvPr/>
          </p:nvSpPr>
          <p:spPr>
            <a:xfrm>
              <a:off x="6558262" y="2060439"/>
              <a:ext cx="15006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highlight>
                    <a:srgbClr val="FFCC99"/>
                  </a:highlight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상태 전송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39E04C-0053-43C3-9519-509A0B6ED823}"/>
                </a:ext>
              </a:extLst>
            </p:cNvPr>
            <p:cNvSpPr txBox="1"/>
            <p:nvPr/>
          </p:nvSpPr>
          <p:spPr>
            <a:xfrm>
              <a:off x="4949845" y="3164917"/>
              <a:ext cx="1683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highlight>
                    <a:srgbClr val="FFCC99"/>
                  </a:highlight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“</a:t>
              </a:r>
              <a:r>
                <a:rPr lang="ko-KR" altLang="en-US" dirty="0" err="1">
                  <a:highlight>
                    <a:srgbClr val="FFCC99"/>
                  </a:highlight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센서값</a:t>
              </a:r>
              <a:r>
                <a:rPr lang="ko-KR" altLang="en-US" dirty="0">
                  <a:highlight>
                    <a:srgbClr val="FFCC99"/>
                  </a:highlight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분석</a:t>
              </a:r>
              <a:r>
                <a:rPr lang="en-US" altLang="ko-KR" dirty="0">
                  <a:highlight>
                    <a:srgbClr val="FFCC99"/>
                  </a:highlight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”</a:t>
              </a:r>
              <a:endParaRPr lang="ko-KR" altLang="en-US" dirty="0">
                <a:highlight>
                  <a:srgbClr val="FFCC99"/>
                </a:highlight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7183915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E30074B5-2458-4D30-A561-77E821CC28FA}"/>
              </a:ext>
            </a:extLst>
          </p:cNvPr>
          <p:cNvGrpSpPr/>
          <p:nvPr/>
        </p:nvGrpSpPr>
        <p:grpSpPr>
          <a:xfrm>
            <a:off x="1768061" y="0"/>
            <a:ext cx="4327939" cy="1282148"/>
            <a:chOff x="1768061" y="0"/>
            <a:chExt cx="4327939" cy="1282148"/>
          </a:xfrm>
        </p:grpSpPr>
        <p:cxnSp>
          <p:nvCxnSpPr>
            <p:cNvPr id="2" name="직선 연결선 1">
              <a:extLst>
                <a:ext uri="{FF2B5EF4-FFF2-40B4-BE49-F238E27FC236}">
                  <a16:creationId xmlns:a16="http://schemas.microsoft.com/office/drawing/2014/main" id="{26A518BD-96F4-4590-BFBF-4C83B1BFA7D6}"/>
                </a:ext>
              </a:extLst>
            </p:cNvPr>
            <p:cNvCxnSpPr>
              <a:cxnSpLocks/>
            </p:cNvCxnSpPr>
            <p:nvPr/>
          </p:nvCxnSpPr>
          <p:spPr>
            <a:xfrm>
              <a:off x="1768061" y="1252331"/>
              <a:ext cx="4327939" cy="0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DC16B3AA-3225-4505-A34F-E681A40D7AF9}"/>
                </a:ext>
              </a:extLst>
            </p:cNvPr>
            <p:cNvCxnSpPr>
              <a:cxnSpLocks/>
            </p:cNvCxnSpPr>
            <p:nvPr/>
          </p:nvCxnSpPr>
          <p:spPr>
            <a:xfrm>
              <a:off x="1778000" y="0"/>
              <a:ext cx="0" cy="1282148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5F9BAAB-7E3D-4D03-AB92-2CDF8DFE9F5F}"/>
              </a:ext>
            </a:extLst>
          </p:cNvPr>
          <p:cNvSpPr txBox="1"/>
          <p:nvPr/>
        </p:nvSpPr>
        <p:spPr>
          <a:xfrm>
            <a:off x="4970818" y="2735580"/>
            <a:ext cx="22304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err="1">
                <a:solidFill>
                  <a:srgbClr val="FCFAA8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QnA</a:t>
            </a:r>
            <a:endParaRPr lang="ko-KR" altLang="en-US" sz="6600" dirty="0">
              <a:solidFill>
                <a:srgbClr val="FCFAA8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4D817E2-5CCA-4F50-8A3E-8EE5F48FBC04}"/>
              </a:ext>
            </a:extLst>
          </p:cNvPr>
          <p:cNvCxnSpPr>
            <a:cxnSpLocks/>
          </p:cNvCxnSpPr>
          <p:nvPr/>
        </p:nvCxnSpPr>
        <p:spPr>
          <a:xfrm>
            <a:off x="6086060" y="4147931"/>
            <a:ext cx="0" cy="1465469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1D62B2-0715-45DE-947E-B3D4D280244E}"/>
              </a:ext>
            </a:extLst>
          </p:cNvPr>
          <p:cNvCxnSpPr>
            <a:cxnSpLocks/>
          </p:cNvCxnSpPr>
          <p:nvPr/>
        </p:nvCxnSpPr>
        <p:spPr>
          <a:xfrm>
            <a:off x="6086060" y="1229360"/>
            <a:ext cx="0" cy="1480709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98B94AB-406E-47CB-A405-40204EF4B88E}"/>
              </a:ext>
            </a:extLst>
          </p:cNvPr>
          <p:cNvCxnSpPr>
            <a:cxnSpLocks/>
          </p:cNvCxnSpPr>
          <p:nvPr/>
        </p:nvCxnSpPr>
        <p:spPr>
          <a:xfrm>
            <a:off x="6060440" y="5590651"/>
            <a:ext cx="4363499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B5371D1-5851-4DAD-A3C1-50F279FFA880}"/>
              </a:ext>
            </a:extLst>
          </p:cNvPr>
          <p:cNvCxnSpPr>
            <a:cxnSpLocks/>
          </p:cNvCxnSpPr>
          <p:nvPr/>
        </p:nvCxnSpPr>
        <p:spPr>
          <a:xfrm>
            <a:off x="10423939" y="5565140"/>
            <a:ext cx="0" cy="131318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F93507F0-9D81-4844-AC72-5F24FDD7BCF9}"/>
              </a:ext>
            </a:extLst>
          </p:cNvPr>
          <p:cNvSpPr/>
          <p:nvPr/>
        </p:nvSpPr>
        <p:spPr>
          <a:xfrm>
            <a:off x="5996610" y="2613636"/>
            <a:ext cx="178899" cy="178899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12ED1A0-54BF-4328-9976-DAD2C5C761DB}"/>
              </a:ext>
            </a:extLst>
          </p:cNvPr>
          <p:cNvSpPr/>
          <p:nvPr/>
        </p:nvSpPr>
        <p:spPr>
          <a:xfrm>
            <a:off x="5996609" y="4069910"/>
            <a:ext cx="178899" cy="178899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55010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B5371D1-5851-4DAD-A3C1-50F279FFA880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0434099" y="-81280"/>
            <a:ext cx="0" cy="5469562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F93507F0-9D81-4844-AC72-5F24FDD7BCF9}"/>
              </a:ext>
            </a:extLst>
          </p:cNvPr>
          <p:cNvSpPr/>
          <p:nvPr/>
        </p:nvSpPr>
        <p:spPr>
          <a:xfrm>
            <a:off x="10344649" y="5388282"/>
            <a:ext cx="178899" cy="178899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F18028-2752-41C5-B861-D84D510F4F17}"/>
              </a:ext>
            </a:extLst>
          </p:cNvPr>
          <p:cNvSpPr txBox="1"/>
          <p:nvPr/>
        </p:nvSpPr>
        <p:spPr>
          <a:xfrm>
            <a:off x="7993897" y="5567181"/>
            <a:ext cx="48600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rgbClr val="FCFAA8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감사합니다</a:t>
            </a:r>
            <a:r>
              <a:rPr lang="en-US" altLang="ko-KR" sz="4400" dirty="0">
                <a:solidFill>
                  <a:srgbClr val="FCFAA8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  <a:endParaRPr lang="ko-KR" altLang="en-US" sz="4400" dirty="0">
              <a:solidFill>
                <a:srgbClr val="FCFAA8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737610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4FF165-4890-430E-8492-9DE4B1782AF7}"/>
              </a:ext>
            </a:extLst>
          </p:cNvPr>
          <p:cNvCxnSpPr>
            <a:cxnSpLocks/>
          </p:cNvCxnSpPr>
          <p:nvPr/>
        </p:nvCxnSpPr>
        <p:spPr>
          <a:xfrm>
            <a:off x="1779104" y="0"/>
            <a:ext cx="0" cy="367748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28349691-A8AA-45FA-B11A-D94A8058D7A2}"/>
              </a:ext>
            </a:extLst>
          </p:cNvPr>
          <p:cNvSpPr/>
          <p:nvPr/>
        </p:nvSpPr>
        <p:spPr>
          <a:xfrm>
            <a:off x="1715530" y="260476"/>
            <a:ext cx="127145" cy="127145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1E1827F-F682-4354-9775-6FA2CF60BE82}"/>
              </a:ext>
            </a:extLst>
          </p:cNvPr>
          <p:cNvSpPr/>
          <p:nvPr/>
        </p:nvSpPr>
        <p:spPr>
          <a:xfrm>
            <a:off x="1689653" y="1214630"/>
            <a:ext cx="127145" cy="127145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2D27595-E199-4063-9E7E-92FFACCB45E3}"/>
              </a:ext>
            </a:extLst>
          </p:cNvPr>
          <p:cNvCxnSpPr>
            <a:cxnSpLocks/>
            <a:stCxn id="9" idx="4"/>
          </p:cNvCxnSpPr>
          <p:nvPr/>
        </p:nvCxnSpPr>
        <p:spPr>
          <a:xfrm>
            <a:off x="1753226" y="1341775"/>
            <a:ext cx="25877" cy="5567979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20B74BB-6652-4A1E-B285-688DB015D82F}"/>
              </a:ext>
            </a:extLst>
          </p:cNvPr>
          <p:cNvSpPr/>
          <p:nvPr/>
        </p:nvSpPr>
        <p:spPr>
          <a:xfrm>
            <a:off x="2504661" y="-208722"/>
            <a:ext cx="7215804" cy="6520069"/>
          </a:xfrm>
          <a:prstGeom prst="rect">
            <a:avLst/>
          </a:prstGeom>
          <a:solidFill>
            <a:srgbClr val="295DA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C0B09F-9131-476D-8CD0-4BB86B3BC5B4}"/>
              </a:ext>
            </a:extLst>
          </p:cNvPr>
          <p:cNvSpPr txBox="1"/>
          <p:nvPr/>
        </p:nvSpPr>
        <p:spPr>
          <a:xfrm>
            <a:off x="986454" y="425316"/>
            <a:ext cx="15852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목차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D7EB5D-B444-48B1-B624-EC8C16F56CD7}"/>
              </a:ext>
            </a:extLst>
          </p:cNvPr>
          <p:cNvSpPr txBox="1"/>
          <p:nvPr/>
        </p:nvSpPr>
        <p:spPr>
          <a:xfrm>
            <a:off x="2883999" y="1089600"/>
            <a:ext cx="6524215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600" dirty="0">
                <a:solidFill>
                  <a:srgbClr val="FCFAA8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팀원 소개</a:t>
            </a:r>
            <a:endParaRPr lang="en-US" altLang="ko-KR" sz="2600" dirty="0">
              <a:solidFill>
                <a:srgbClr val="FCFAA8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en-US" altLang="ko-KR" sz="2400" dirty="0">
              <a:solidFill>
                <a:srgbClr val="FDFDDF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2600" dirty="0">
                <a:solidFill>
                  <a:srgbClr val="FCFAA8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2. ‘</a:t>
            </a:r>
            <a:r>
              <a:rPr lang="ko-KR" altLang="en-US" sz="2600" dirty="0" err="1">
                <a:solidFill>
                  <a:srgbClr val="FCFAA8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실버레이스</a:t>
            </a:r>
            <a:r>
              <a:rPr lang="en-US" altLang="ko-KR" sz="2600" dirty="0">
                <a:solidFill>
                  <a:srgbClr val="FCFAA8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’ ?</a:t>
            </a:r>
          </a:p>
          <a:p>
            <a:r>
              <a:rPr lang="en-US" altLang="ko-KR" dirty="0">
                <a:solidFill>
                  <a:srgbClr val="99D6F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●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(1)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개요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계기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</a:p>
          <a:p>
            <a:pPr lvl="0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●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(2)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시나리오</a:t>
            </a:r>
            <a:endParaRPr lang="en-US" altLang="ko-KR" dirty="0">
              <a:solidFill>
                <a:schemeClr val="accent1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0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●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(3)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구성도</a:t>
            </a:r>
            <a:endParaRPr lang="en-US" altLang="ko-KR" dirty="0">
              <a:solidFill>
                <a:schemeClr val="accent1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lvl="0"/>
            <a:r>
              <a:rPr lang="en-US" altLang="ko-KR" sz="2000" dirty="0">
                <a:solidFill>
                  <a:srgbClr val="99D6F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</a:t>
            </a:r>
          </a:p>
          <a:p>
            <a:pPr lvl="0"/>
            <a:endParaRPr lang="en-US" altLang="ko-KR" sz="2000" dirty="0">
              <a:solidFill>
                <a:srgbClr val="FDFDDF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2600" dirty="0">
                <a:solidFill>
                  <a:srgbClr val="FCFAA8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3. </a:t>
            </a:r>
            <a:r>
              <a:rPr lang="ko-KR" altLang="en-US" sz="2600" dirty="0">
                <a:solidFill>
                  <a:srgbClr val="FCFAA8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개발</a:t>
            </a:r>
            <a:endParaRPr lang="en-US" altLang="ko-KR" sz="2600" dirty="0">
              <a:solidFill>
                <a:srgbClr val="FCFAA8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dirty="0">
                <a:solidFill>
                  <a:srgbClr val="99D6F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●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(1)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딥러닝</a:t>
            </a:r>
            <a:endParaRPr lang="en-US" altLang="ko-KR" dirty="0">
              <a:solidFill>
                <a:schemeClr val="accent1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●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(2)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어플리케이션</a:t>
            </a:r>
            <a:endParaRPr lang="en-US" altLang="ko-KR" dirty="0">
              <a:solidFill>
                <a:schemeClr val="accent1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●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(3)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서버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통신</a:t>
            </a:r>
            <a:endParaRPr lang="en-US" altLang="ko-KR" dirty="0">
              <a:solidFill>
                <a:schemeClr val="accent1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en-US" altLang="ko-KR" sz="2800" dirty="0">
              <a:solidFill>
                <a:srgbClr val="FDFDDF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2600" dirty="0">
                <a:solidFill>
                  <a:srgbClr val="FCFAA8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4. </a:t>
            </a:r>
            <a:r>
              <a:rPr lang="en-US" altLang="ko-KR" sz="2600" dirty="0" err="1">
                <a:solidFill>
                  <a:srgbClr val="FCFAA8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QnA</a:t>
            </a:r>
            <a:endParaRPr lang="en-US" altLang="ko-KR" sz="2600" dirty="0">
              <a:solidFill>
                <a:srgbClr val="FCFAA8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FB8D911-F358-451A-B0F5-2DAE4544C6B1}"/>
              </a:ext>
            </a:extLst>
          </p:cNvPr>
          <p:cNvGrpSpPr/>
          <p:nvPr/>
        </p:nvGrpSpPr>
        <p:grpSpPr>
          <a:xfrm rot="10800000">
            <a:off x="982927" y="-2049655"/>
            <a:ext cx="178899" cy="4834805"/>
            <a:chOff x="10346634" y="1510750"/>
            <a:chExt cx="178899" cy="483480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F502569-09D3-4FDC-BF90-8265F8CC1DEC}"/>
                </a:ext>
              </a:extLst>
            </p:cNvPr>
            <p:cNvCxnSpPr>
              <a:cxnSpLocks/>
            </p:cNvCxnSpPr>
            <p:nvPr/>
          </p:nvCxnSpPr>
          <p:spPr>
            <a:xfrm>
              <a:off x="10426148" y="1610139"/>
              <a:ext cx="0" cy="4735416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548B6BA1-5208-4EE8-BA83-31F1DE0FC57C}"/>
                </a:ext>
              </a:extLst>
            </p:cNvPr>
            <p:cNvSpPr/>
            <p:nvPr/>
          </p:nvSpPr>
          <p:spPr>
            <a:xfrm>
              <a:off x="10346634" y="1510750"/>
              <a:ext cx="178899" cy="178899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6" name="그림 25" descr="시계이(가) 표시된 사진&#10;&#10;자동 생성된 설명">
            <a:extLst>
              <a:ext uri="{FF2B5EF4-FFF2-40B4-BE49-F238E27FC236}">
                <a16:creationId xmlns:a16="http://schemas.microsoft.com/office/drawing/2014/main" id="{D4F394DA-0E7B-4A00-961C-8EEBC0C064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843" y="6291024"/>
            <a:ext cx="1250980" cy="47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2767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CCB55FF5-AD67-4615-A757-A1531DED0CE0}"/>
              </a:ext>
            </a:extLst>
          </p:cNvPr>
          <p:cNvSpPr/>
          <p:nvPr/>
        </p:nvSpPr>
        <p:spPr>
          <a:xfrm>
            <a:off x="983976" y="1408850"/>
            <a:ext cx="178899" cy="178899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03CA2DA-F213-44B3-BAD5-BF522B248107}"/>
              </a:ext>
            </a:extLst>
          </p:cNvPr>
          <p:cNvSpPr/>
          <p:nvPr/>
        </p:nvSpPr>
        <p:spPr>
          <a:xfrm>
            <a:off x="983976" y="460510"/>
            <a:ext cx="178899" cy="178899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A5BFED6-3F55-4144-B2E0-5E6DED955525}"/>
              </a:ext>
            </a:extLst>
          </p:cNvPr>
          <p:cNvCxnSpPr>
            <a:cxnSpLocks/>
          </p:cNvCxnSpPr>
          <p:nvPr/>
        </p:nvCxnSpPr>
        <p:spPr>
          <a:xfrm flipV="1">
            <a:off x="1779104" y="2"/>
            <a:ext cx="0" cy="575308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5EB4DE5-FA3A-4636-AF81-0EAF2931D2AE}"/>
              </a:ext>
            </a:extLst>
          </p:cNvPr>
          <p:cNvCxnSpPr>
            <a:cxnSpLocks/>
          </p:cNvCxnSpPr>
          <p:nvPr/>
        </p:nvCxnSpPr>
        <p:spPr>
          <a:xfrm flipH="1">
            <a:off x="1043610" y="549960"/>
            <a:ext cx="758520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F4B9434-5ADC-4B1B-A788-706CC4304096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1073426" y="1587749"/>
            <a:ext cx="0" cy="5270251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F342F47-E78F-4254-85CE-2554B9DC317D}"/>
              </a:ext>
            </a:extLst>
          </p:cNvPr>
          <p:cNvSpPr txBox="1"/>
          <p:nvPr/>
        </p:nvSpPr>
        <p:spPr>
          <a:xfrm>
            <a:off x="494720" y="594685"/>
            <a:ext cx="38063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FCFAA8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1. </a:t>
            </a:r>
            <a:r>
              <a:rPr lang="ko-KR" altLang="en-US" sz="4400" dirty="0">
                <a:solidFill>
                  <a:srgbClr val="FCFAA8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팀원 소개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EA658F1-A6BE-4561-9DF1-03ECA40193BD}"/>
              </a:ext>
            </a:extLst>
          </p:cNvPr>
          <p:cNvGrpSpPr/>
          <p:nvPr/>
        </p:nvGrpSpPr>
        <p:grpSpPr>
          <a:xfrm>
            <a:off x="1533293" y="1498299"/>
            <a:ext cx="10190902" cy="5035832"/>
            <a:chOff x="1766973" y="1498298"/>
            <a:chExt cx="10190902" cy="503583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B5D9A84-C85D-479C-8DF9-071732D99F89}"/>
                </a:ext>
              </a:extLst>
            </p:cNvPr>
            <p:cNvSpPr/>
            <p:nvPr/>
          </p:nvSpPr>
          <p:spPr>
            <a:xfrm>
              <a:off x="3845747" y="1498299"/>
              <a:ext cx="1875806" cy="5035831"/>
            </a:xfrm>
            <a:prstGeom prst="rect">
              <a:avLst/>
            </a:prstGeom>
            <a:solidFill>
              <a:srgbClr val="295DA8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99C43AD-2E1A-4062-A5F4-24B58959F944}"/>
                </a:ext>
              </a:extLst>
            </p:cNvPr>
            <p:cNvSpPr/>
            <p:nvPr/>
          </p:nvSpPr>
          <p:spPr>
            <a:xfrm>
              <a:off x="5924521" y="1498299"/>
              <a:ext cx="1875806" cy="5035831"/>
            </a:xfrm>
            <a:prstGeom prst="rect">
              <a:avLst/>
            </a:prstGeom>
            <a:solidFill>
              <a:srgbClr val="295DA8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DD3A073-7D7E-43BE-803D-BF1EE6974A22}"/>
                </a:ext>
              </a:extLst>
            </p:cNvPr>
            <p:cNvSpPr/>
            <p:nvPr/>
          </p:nvSpPr>
          <p:spPr>
            <a:xfrm>
              <a:off x="8003295" y="1498299"/>
              <a:ext cx="1875806" cy="5035831"/>
            </a:xfrm>
            <a:prstGeom prst="rect">
              <a:avLst/>
            </a:prstGeom>
            <a:solidFill>
              <a:srgbClr val="295DA8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C664EE6-5A9F-417B-8D24-503189F94348}"/>
                </a:ext>
              </a:extLst>
            </p:cNvPr>
            <p:cNvSpPr/>
            <p:nvPr/>
          </p:nvSpPr>
          <p:spPr>
            <a:xfrm>
              <a:off x="1766973" y="1498299"/>
              <a:ext cx="1875806" cy="5035831"/>
            </a:xfrm>
            <a:prstGeom prst="rect">
              <a:avLst/>
            </a:prstGeom>
            <a:solidFill>
              <a:srgbClr val="295DA8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0581F2D-CB93-45E7-920D-9601E42305CC}"/>
                </a:ext>
              </a:extLst>
            </p:cNvPr>
            <p:cNvSpPr/>
            <p:nvPr/>
          </p:nvSpPr>
          <p:spPr>
            <a:xfrm>
              <a:off x="10082069" y="1498298"/>
              <a:ext cx="1875806" cy="5035831"/>
            </a:xfrm>
            <a:prstGeom prst="rect">
              <a:avLst/>
            </a:prstGeom>
            <a:solidFill>
              <a:srgbClr val="295DA8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0" name="그림 39" descr="사람, 의류, 실내, 여자이(가) 표시된 사진&#10;&#10;자동 생성된 설명">
            <a:extLst>
              <a:ext uri="{FF2B5EF4-FFF2-40B4-BE49-F238E27FC236}">
                <a16:creationId xmlns:a16="http://schemas.microsoft.com/office/drawing/2014/main" id="{878A4501-2A78-4379-9FE3-C2500769BEAA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29970" y="1709566"/>
            <a:ext cx="1440000" cy="18000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FA486D88-8604-4FCB-B017-78E98F270A12}"/>
              </a:ext>
            </a:extLst>
          </p:cNvPr>
          <p:cNvSpPr txBox="1"/>
          <p:nvPr/>
        </p:nvSpPr>
        <p:spPr>
          <a:xfrm>
            <a:off x="5718749" y="3720832"/>
            <a:ext cx="187580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강희진</a:t>
            </a:r>
            <a:endParaRPr lang="en-US" altLang="ko-KR" sz="2000" dirty="0">
              <a:solidFill>
                <a:schemeClr val="accent1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hjrkd0925@naver.com</a:t>
            </a:r>
          </a:p>
          <a:p>
            <a:endParaRPr lang="en-US" altLang="ko-KR" dirty="0">
              <a:solidFill>
                <a:srgbClr val="FDFDDF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1600" dirty="0">
                <a:solidFill>
                  <a:srgbClr val="FDFDD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강원대학교</a:t>
            </a:r>
            <a:endParaRPr lang="en-US" altLang="ko-KR" sz="1600" dirty="0">
              <a:solidFill>
                <a:srgbClr val="FDFDDF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1400" dirty="0" err="1">
                <a:solidFill>
                  <a:srgbClr val="FDFDD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데이터사이언스학과</a:t>
            </a:r>
            <a:endParaRPr lang="en-US" altLang="ko-KR" sz="1400" dirty="0">
              <a:solidFill>
                <a:srgbClr val="FDFDDF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1600" dirty="0">
                <a:solidFill>
                  <a:srgbClr val="FDFDD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4</a:t>
            </a:r>
            <a:r>
              <a:rPr lang="ko-KR" altLang="en-US" sz="1600" dirty="0">
                <a:solidFill>
                  <a:srgbClr val="FDFDD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학년</a:t>
            </a:r>
            <a:endParaRPr lang="en-US" altLang="ko-KR" sz="1600" dirty="0">
              <a:solidFill>
                <a:srgbClr val="FDFDDF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en-US" altLang="ko-KR" dirty="0">
              <a:solidFill>
                <a:srgbClr val="FDFDDF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1200" dirty="0">
                <a:solidFill>
                  <a:srgbClr val="FDFDD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- </a:t>
            </a:r>
            <a:r>
              <a:rPr lang="ko-KR" altLang="en-US" sz="1200" dirty="0">
                <a:solidFill>
                  <a:srgbClr val="FDFDD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딥러닝</a:t>
            </a:r>
            <a:endParaRPr lang="en-US" altLang="ko-KR" sz="1200" dirty="0">
              <a:solidFill>
                <a:srgbClr val="FDFDDF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1200" dirty="0">
                <a:solidFill>
                  <a:srgbClr val="FDFDD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- </a:t>
            </a:r>
            <a:r>
              <a:rPr lang="ko-KR" altLang="en-US" sz="1200" dirty="0">
                <a:solidFill>
                  <a:srgbClr val="FDFDD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총괄 </a:t>
            </a:r>
            <a:r>
              <a:rPr lang="en-US" altLang="ko-KR" sz="1200" dirty="0">
                <a:solidFill>
                  <a:srgbClr val="FDFDD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</a:t>
            </a:r>
            <a:r>
              <a:rPr lang="ko-KR" altLang="en-US" sz="1200" dirty="0" err="1">
                <a:solidFill>
                  <a:srgbClr val="FDFDD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디렉팅</a:t>
            </a:r>
            <a:endParaRPr lang="en-US" altLang="ko-KR" sz="1200" dirty="0">
              <a:solidFill>
                <a:srgbClr val="FDFDDF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E23CE7-E010-407E-B58F-89E3D6C51145}"/>
              </a:ext>
            </a:extLst>
          </p:cNvPr>
          <p:cNvSpPr txBox="1"/>
          <p:nvPr/>
        </p:nvSpPr>
        <p:spPr>
          <a:xfrm>
            <a:off x="7769615" y="3720832"/>
            <a:ext cx="1875806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김형원</a:t>
            </a:r>
            <a:endParaRPr lang="en-US" altLang="ko-KR" sz="2000" dirty="0">
              <a:solidFill>
                <a:schemeClr val="accent1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900" dirty="0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rlagudndjs95@naver.com</a:t>
            </a:r>
          </a:p>
          <a:p>
            <a:endParaRPr lang="en-US" altLang="ko-KR" dirty="0">
              <a:solidFill>
                <a:srgbClr val="FDFDDF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1600" dirty="0">
                <a:solidFill>
                  <a:srgbClr val="FDFDD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강원대학교</a:t>
            </a:r>
            <a:endParaRPr lang="en-US" altLang="ko-KR" sz="1600" dirty="0">
              <a:solidFill>
                <a:srgbClr val="FDFDDF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1600" dirty="0">
                <a:solidFill>
                  <a:srgbClr val="FDFDD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컴퓨터공학과</a:t>
            </a:r>
            <a:endParaRPr lang="en-US" altLang="ko-KR" sz="1600" dirty="0">
              <a:solidFill>
                <a:srgbClr val="FDFDDF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1600" dirty="0">
                <a:solidFill>
                  <a:srgbClr val="FDFDD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4</a:t>
            </a:r>
            <a:r>
              <a:rPr lang="ko-KR" altLang="en-US" sz="1600" dirty="0">
                <a:solidFill>
                  <a:srgbClr val="FDFDD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학년</a:t>
            </a:r>
            <a:endParaRPr lang="en-US" altLang="ko-KR" sz="1600" dirty="0">
              <a:solidFill>
                <a:srgbClr val="FDFDDF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en-US" altLang="ko-KR" dirty="0">
              <a:solidFill>
                <a:srgbClr val="FDFDDF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1200" dirty="0">
                <a:solidFill>
                  <a:srgbClr val="FDFDD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- </a:t>
            </a:r>
            <a:r>
              <a:rPr lang="ko-KR" altLang="en-US" sz="1200" dirty="0">
                <a:solidFill>
                  <a:srgbClr val="FDFDD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딥러닝</a:t>
            </a:r>
            <a:endParaRPr lang="en-US" altLang="ko-KR" sz="1200" dirty="0">
              <a:solidFill>
                <a:srgbClr val="FDFDDF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1200" dirty="0">
                <a:solidFill>
                  <a:srgbClr val="FDFDD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- </a:t>
            </a:r>
            <a:r>
              <a:rPr lang="ko-KR" altLang="en-US" sz="1200" dirty="0">
                <a:solidFill>
                  <a:srgbClr val="FDFDD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시나리오</a:t>
            </a:r>
            <a:endParaRPr lang="en-US" altLang="ko-KR" sz="1200" dirty="0">
              <a:solidFill>
                <a:srgbClr val="FDFDDF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1200" dirty="0">
                <a:solidFill>
                  <a:srgbClr val="FDFDD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- </a:t>
            </a:r>
            <a:r>
              <a:rPr lang="ko-KR" altLang="en-US" sz="1200" dirty="0">
                <a:solidFill>
                  <a:srgbClr val="FDFDD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팀장</a:t>
            </a:r>
            <a:endParaRPr lang="en-US" altLang="ko-KR" sz="1200" dirty="0">
              <a:solidFill>
                <a:srgbClr val="FDFDDF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956B82F-B9E4-4CF4-83E0-9BCB96B28901}"/>
              </a:ext>
            </a:extLst>
          </p:cNvPr>
          <p:cNvSpPr txBox="1"/>
          <p:nvPr/>
        </p:nvSpPr>
        <p:spPr>
          <a:xfrm>
            <a:off x="9848389" y="3720832"/>
            <a:ext cx="1875806" cy="2223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정수은</a:t>
            </a:r>
            <a:endParaRPr lang="en-US" altLang="ko-KR" sz="2000" dirty="0">
              <a:solidFill>
                <a:schemeClr val="accent1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1050" dirty="0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whrgk10@gmail.com</a:t>
            </a:r>
          </a:p>
          <a:p>
            <a:endParaRPr lang="en-US" altLang="ko-KR" dirty="0">
              <a:solidFill>
                <a:srgbClr val="FDFDDF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1600" dirty="0">
                <a:solidFill>
                  <a:srgbClr val="FDFDD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강원대학교</a:t>
            </a:r>
            <a:endParaRPr lang="en-US" altLang="ko-KR" sz="1600" dirty="0">
              <a:solidFill>
                <a:srgbClr val="FDFDDF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1600" dirty="0">
                <a:solidFill>
                  <a:srgbClr val="FDFDD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컴퓨터공학과</a:t>
            </a:r>
            <a:endParaRPr lang="en-US" altLang="ko-KR" sz="1600" dirty="0">
              <a:solidFill>
                <a:srgbClr val="FDFDDF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1600" dirty="0">
                <a:solidFill>
                  <a:srgbClr val="FDFDD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4</a:t>
            </a:r>
            <a:r>
              <a:rPr lang="ko-KR" altLang="en-US" sz="1600" dirty="0">
                <a:solidFill>
                  <a:srgbClr val="FDFDD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학년</a:t>
            </a:r>
            <a:endParaRPr lang="en-US" altLang="ko-KR" sz="1600" dirty="0">
              <a:solidFill>
                <a:srgbClr val="FDFDDF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en-US" altLang="ko-KR" dirty="0">
              <a:solidFill>
                <a:srgbClr val="FDFDDF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1200" dirty="0">
                <a:solidFill>
                  <a:srgbClr val="FDFDD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- </a:t>
            </a:r>
            <a:r>
              <a:rPr lang="ko-KR" altLang="en-US" sz="1200" dirty="0">
                <a:solidFill>
                  <a:srgbClr val="FDFDD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어플리케이션</a:t>
            </a:r>
            <a:endParaRPr lang="en-US" altLang="ko-KR" sz="1200" dirty="0">
              <a:solidFill>
                <a:srgbClr val="FDFDDF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1200" dirty="0">
                <a:solidFill>
                  <a:srgbClr val="FDFDD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- </a:t>
            </a:r>
            <a:r>
              <a:rPr lang="ko-KR" altLang="en-US" sz="1200" dirty="0">
                <a:solidFill>
                  <a:srgbClr val="FDFDD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총괄 </a:t>
            </a:r>
            <a:r>
              <a:rPr lang="en-US" altLang="ko-KR" sz="1200" dirty="0">
                <a:solidFill>
                  <a:srgbClr val="FDFDD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</a:t>
            </a:r>
            <a:r>
              <a:rPr lang="ko-KR" altLang="en-US" sz="1200" dirty="0" err="1">
                <a:solidFill>
                  <a:srgbClr val="FDFDD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디렉팅</a:t>
            </a:r>
            <a:endParaRPr lang="en-US" altLang="ko-KR" sz="1200" dirty="0">
              <a:solidFill>
                <a:srgbClr val="FDFDDF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41F2DC0-3EDF-4339-A314-5A6398C4F10C}"/>
              </a:ext>
            </a:extLst>
          </p:cNvPr>
          <p:cNvSpPr txBox="1"/>
          <p:nvPr/>
        </p:nvSpPr>
        <p:spPr>
          <a:xfrm>
            <a:off x="3629826" y="3720832"/>
            <a:ext cx="1875806" cy="2223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김민지</a:t>
            </a:r>
            <a:endParaRPr lang="en-US" altLang="ko-KR" sz="2000" dirty="0">
              <a:solidFill>
                <a:schemeClr val="accent1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1050" dirty="0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alswl6483@naver.com</a:t>
            </a:r>
          </a:p>
          <a:p>
            <a:endParaRPr lang="en-US" altLang="ko-KR" dirty="0">
              <a:solidFill>
                <a:srgbClr val="FDFDDF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1600" dirty="0">
                <a:solidFill>
                  <a:srgbClr val="FDFDD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강원대학교</a:t>
            </a:r>
            <a:endParaRPr lang="en-US" altLang="ko-KR" sz="1600" dirty="0">
              <a:solidFill>
                <a:srgbClr val="FDFDDF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1600" dirty="0">
                <a:solidFill>
                  <a:srgbClr val="FDFDD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컴퓨터공학과</a:t>
            </a:r>
            <a:endParaRPr lang="en-US" altLang="ko-KR" sz="1600" dirty="0">
              <a:solidFill>
                <a:srgbClr val="FDFDDF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1600" dirty="0">
                <a:solidFill>
                  <a:srgbClr val="FDFDD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3</a:t>
            </a:r>
            <a:r>
              <a:rPr lang="ko-KR" altLang="en-US" sz="1600" dirty="0">
                <a:solidFill>
                  <a:srgbClr val="FDFDD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학년</a:t>
            </a:r>
            <a:endParaRPr lang="en-US" altLang="ko-KR" sz="1600" dirty="0">
              <a:solidFill>
                <a:srgbClr val="FDFDDF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en-US" altLang="ko-KR" dirty="0">
              <a:solidFill>
                <a:srgbClr val="FDFDDF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1200" dirty="0">
                <a:solidFill>
                  <a:srgbClr val="FDFDD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- </a:t>
            </a:r>
            <a:r>
              <a:rPr lang="ko-KR" altLang="en-US" sz="1200" dirty="0">
                <a:solidFill>
                  <a:srgbClr val="FDFDD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어플리케이션</a:t>
            </a:r>
            <a:endParaRPr lang="en-US" altLang="ko-KR" sz="1200" dirty="0">
              <a:solidFill>
                <a:srgbClr val="FDFDDF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1200" dirty="0">
                <a:solidFill>
                  <a:srgbClr val="FDFDD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- ppt </a:t>
            </a:r>
            <a:r>
              <a:rPr lang="ko-KR" altLang="en-US" sz="1200" dirty="0">
                <a:solidFill>
                  <a:srgbClr val="FDFDD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제작</a:t>
            </a:r>
            <a:endParaRPr lang="en-US" altLang="ko-KR" sz="1200" dirty="0">
              <a:solidFill>
                <a:srgbClr val="FDFDDF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F9C9B05-0FD1-4B3A-A201-71BA8BE8F5B7}"/>
              </a:ext>
            </a:extLst>
          </p:cNvPr>
          <p:cNvSpPr txBox="1"/>
          <p:nvPr/>
        </p:nvSpPr>
        <p:spPr>
          <a:xfrm>
            <a:off x="1561201" y="3720832"/>
            <a:ext cx="1875806" cy="219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고세준</a:t>
            </a:r>
            <a:endParaRPr lang="en-US" altLang="ko-KR" sz="2000" dirty="0">
              <a:solidFill>
                <a:schemeClr val="accent1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1050" dirty="0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1009mys@naver.com</a:t>
            </a:r>
            <a:endParaRPr lang="en-US" altLang="ko-KR" sz="1600" dirty="0">
              <a:solidFill>
                <a:srgbClr val="FDFDDF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en-US" altLang="ko-KR" sz="1600" dirty="0">
              <a:solidFill>
                <a:srgbClr val="FDFDDF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1600" dirty="0">
                <a:solidFill>
                  <a:srgbClr val="FDFDD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강원대학교</a:t>
            </a:r>
            <a:endParaRPr lang="en-US" altLang="ko-KR" sz="1600" dirty="0">
              <a:solidFill>
                <a:srgbClr val="FDFDDF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1600" dirty="0">
                <a:solidFill>
                  <a:srgbClr val="FDFDD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컴퓨터공학과</a:t>
            </a:r>
            <a:endParaRPr lang="en-US" altLang="ko-KR" sz="1600" dirty="0">
              <a:solidFill>
                <a:srgbClr val="FDFDDF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1600" dirty="0">
                <a:solidFill>
                  <a:srgbClr val="FDFDD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</a:t>
            </a:r>
            <a:r>
              <a:rPr lang="ko-KR" altLang="en-US" sz="1600" dirty="0">
                <a:solidFill>
                  <a:srgbClr val="FDFDD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학년</a:t>
            </a:r>
            <a:endParaRPr lang="en-US" altLang="ko-KR" sz="1600" dirty="0">
              <a:solidFill>
                <a:srgbClr val="FDFDDF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en-US" altLang="ko-KR" dirty="0">
              <a:solidFill>
                <a:srgbClr val="FDFDDF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1200" dirty="0">
                <a:solidFill>
                  <a:srgbClr val="FDFDD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- </a:t>
            </a:r>
            <a:r>
              <a:rPr lang="ko-KR" altLang="en-US" sz="1200" dirty="0">
                <a:solidFill>
                  <a:srgbClr val="FDFDD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통신 </a:t>
            </a:r>
            <a:r>
              <a:rPr lang="en-US" altLang="ko-KR" sz="1200" dirty="0">
                <a:solidFill>
                  <a:srgbClr val="FDFDD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</a:t>
            </a:r>
            <a:r>
              <a:rPr lang="ko-KR" altLang="en-US" sz="1200" dirty="0">
                <a:solidFill>
                  <a:srgbClr val="FDFDD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서버 </a:t>
            </a:r>
            <a:endParaRPr lang="en-US" altLang="ko-KR" sz="1200" dirty="0">
              <a:solidFill>
                <a:srgbClr val="FDFDDF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en-US" altLang="ko-KR" sz="1200" dirty="0">
              <a:solidFill>
                <a:srgbClr val="FDFDDF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61" name="그림 60" descr="사람, 남자, 의류, 가장이(가) 표시된 사진&#10;&#10;자동 생성된 설명">
            <a:extLst>
              <a:ext uri="{FF2B5EF4-FFF2-40B4-BE49-F238E27FC236}">
                <a16:creationId xmlns:a16="http://schemas.microsoft.com/office/drawing/2014/main" id="{3B0A9A25-07AC-457A-BD07-B40A73A70B55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518" y="1709566"/>
            <a:ext cx="1440000" cy="1800000"/>
          </a:xfrm>
          <a:prstGeom prst="rect">
            <a:avLst/>
          </a:prstGeom>
        </p:spPr>
      </p:pic>
      <p:pic>
        <p:nvPicPr>
          <p:cNvPr id="3" name="그림 2" descr="사람, 정장, 넥타이, 의류이(가) 표시된 사진&#10;&#10;자동 생성된 설명">
            <a:extLst>
              <a:ext uri="{FF2B5EF4-FFF2-40B4-BE49-F238E27FC236}">
                <a16:creationId xmlns:a16="http://schemas.microsoft.com/office/drawing/2014/main" id="{10110082-AA88-4E46-B676-93C2235DA28A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292" y="1709566"/>
            <a:ext cx="1440000" cy="1800000"/>
          </a:xfrm>
          <a:prstGeom prst="rect">
            <a:avLst/>
          </a:prstGeom>
        </p:spPr>
      </p:pic>
      <p:pic>
        <p:nvPicPr>
          <p:cNvPr id="8" name="그림 7" descr="실내, 보는, 여자, 전면이(가) 표시된 사진&#10;&#10;자동 생성된 설명">
            <a:extLst>
              <a:ext uri="{FF2B5EF4-FFF2-40B4-BE49-F238E27FC236}">
                <a16:creationId xmlns:a16="http://schemas.microsoft.com/office/drawing/2014/main" id="{DCAE7FF0-1165-4BC1-9200-1C00176A9E89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744" y="1709566"/>
            <a:ext cx="1440000" cy="18000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461C63EA-2FAC-4209-BA01-24677C7AFEF6}"/>
              </a:ext>
            </a:extLst>
          </p:cNvPr>
          <p:cNvGrpSpPr/>
          <p:nvPr/>
        </p:nvGrpSpPr>
        <p:grpSpPr>
          <a:xfrm rot="16200000" flipV="1">
            <a:off x="-979829" y="5468180"/>
            <a:ext cx="2726631" cy="53010"/>
            <a:chOff x="1047750" y="447262"/>
            <a:chExt cx="9467846" cy="178899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E325E053-C164-4A1D-AB44-07FEAD6A7009}"/>
                </a:ext>
              </a:extLst>
            </p:cNvPr>
            <p:cNvCxnSpPr>
              <a:cxnSpLocks/>
              <a:endCxn id="27" idx="6"/>
            </p:cNvCxnSpPr>
            <p:nvPr/>
          </p:nvCxnSpPr>
          <p:spPr>
            <a:xfrm flipV="1">
              <a:off x="1047750" y="536712"/>
              <a:ext cx="9467846" cy="9940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F0BD0EB-FF30-4A09-964F-7572C0C91506}"/>
                </a:ext>
              </a:extLst>
            </p:cNvPr>
            <p:cNvSpPr/>
            <p:nvPr/>
          </p:nvSpPr>
          <p:spPr>
            <a:xfrm>
              <a:off x="10336697" y="447262"/>
              <a:ext cx="178899" cy="178899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 descr="사람, 의류, 남자, 안경이(가) 표시된 사진&#10;&#10;자동 생성된 설명">
            <a:extLst>
              <a:ext uri="{FF2B5EF4-FFF2-40B4-BE49-F238E27FC236}">
                <a16:creationId xmlns:a16="http://schemas.microsoft.com/office/drawing/2014/main" id="{33BA7540-CEE3-4364-9518-119526736075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104" y="1709566"/>
            <a:ext cx="144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87901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9CB618A-1273-432C-BB4B-E25D24FD0BC9}"/>
              </a:ext>
            </a:extLst>
          </p:cNvPr>
          <p:cNvCxnSpPr/>
          <p:nvPr/>
        </p:nvCxnSpPr>
        <p:spPr>
          <a:xfrm>
            <a:off x="1073426" y="0"/>
            <a:ext cx="0" cy="546652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47B2288-A4BE-460D-AEB5-C52FE5B63506}"/>
              </a:ext>
            </a:extLst>
          </p:cNvPr>
          <p:cNvCxnSpPr/>
          <p:nvPr/>
        </p:nvCxnSpPr>
        <p:spPr>
          <a:xfrm>
            <a:off x="10426148" y="6321287"/>
            <a:ext cx="1765852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523327D9-8730-43B9-99C2-970CEFF6E4E0}"/>
              </a:ext>
            </a:extLst>
          </p:cNvPr>
          <p:cNvGrpSpPr/>
          <p:nvPr/>
        </p:nvGrpSpPr>
        <p:grpSpPr>
          <a:xfrm>
            <a:off x="1047750" y="447262"/>
            <a:ext cx="9467846" cy="178899"/>
            <a:chOff x="1047750" y="447262"/>
            <a:chExt cx="9467846" cy="178899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D11B6BB-755C-4F0A-A469-02B5572DE75A}"/>
                </a:ext>
              </a:extLst>
            </p:cNvPr>
            <p:cNvCxnSpPr>
              <a:cxnSpLocks/>
              <a:endCxn id="13" idx="6"/>
            </p:cNvCxnSpPr>
            <p:nvPr/>
          </p:nvCxnSpPr>
          <p:spPr>
            <a:xfrm flipV="1">
              <a:off x="1047750" y="536712"/>
              <a:ext cx="9467846" cy="9940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677AC0E-7173-4D92-8E0D-5EF2FF2E7588}"/>
                </a:ext>
              </a:extLst>
            </p:cNvPr>
            <p:cNvSpPr/>
            <p:nvPr/>
          </p:nvSpPr>
          <p:spPr>
            <a:xfrm>
              <a:off x="10336697" y="447262"/>
              <a:ext cx="178899" cy="178899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A769DF6-31AE-4833-B685-D610C68CFB87}"/>
              </a:ext>
            </a:extLst>
          </p:cNvPr>
          <p:cNvGrpSpPr/>
          <p:nvPr/>
        </p:nvGrpSpPr>
        <p:grpSpPr>
          <a:xfrm>
            <a:off x="10346634" y="1510750"/>
            <a:ext cx="1849172" cy="4834805"/>
            <a:chOff x="10346634" y="1510750"/>
            <a:chExt cx="1849172" cy="483480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185C86A-7D0E-420D-A518-CD7BF9107798}"/>
                </a:ext>
              </a:extLst>
            </p:cNvPr>
            <p:cNvGrpSpPr/>
            <p:nvPr/>
          </p:nvGrpSpPr>
          <p:grpSpPr>
            <a:xfrm>
              <a:off x="10346634" y="1510750"/>
              <a:ext cx="178899" cy="4834805"/>
              <a:chOff x="10346634" y="1510750"/>
              <a:chExt cx="178899" cy="4834805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127CB8ED-D247-4079-B83F-25C47FE7BF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6148" y="1610139"/>
                <a:ext cx="0" cy="4735416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20948800-FC4C-4B6A-A9B3-3E8E48D61E8F}"/>
                  </a:ext>
                </a:extLst>
              </p:cNvPr>
              <p:cNvSpPr/>
              <p:nvPr/>
            </p:nvSpPr>
            <p:spPr>
              <a:xfrm>
                <a:off x="10346634" y="1510750"/>
                <a:ext cx="178899" cy="178899"/>
              </a:xfrm>
              <a:prstGeom prst="ellipse">
                <a:avLst/>
              </a:prstGeom>
              <a:solidFill>
                <a:schemeClr val="bg1"/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18A065F3-AF96-4770-A6A2-416A6BD04EC1}"/>
                </a:ext>
              </a:extLst>
            </p:cNvPr>
            <p:cNvCxnSpPr>
              <a:cxnSpLocks/>
            </p:cNvCxnSpPr>
            <p:nvPr/>
          </p:nvCxnSpPr>
          <p:spPr>
            <a:xfrm>
              <a:off x="10401300" y="6321287"/>
              <a:ext cx="1794506" cy="0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103A8D4-2ECE-4D82-AEFF-1E0CB8A98C75}"/>
              </a:ext>
            </a:extLst>
          </p:cNvPr>
          <p:cNvSpPr txBox="1"/>
          <p:nvPr/>
        </p:nvSpPr>
        <p:spPr>
          <a:xfrm>
            <a:off x="7659977" y="712773"/>
            <a:ext cx="43109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FCFAA8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2. ‘</a:t>
            </a:r>
            <a:r>
              <a:rPr lang="ko-KR" altLang="en-US" sz="4400" dirty="0">
                <a:solidFill>
                  <a:srgbClr val="FCFAA8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실버 레이스</a:t>
            </a:r>
            <a:r>
              <a:rPr lang="en-US" altLang="ko-KR" sz="4400" dirty="0">
                <a:solidFill>
                  <a:srgbClr val="FCFAA8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’</a:t>
            </a:r>
            <a:r>
              <a:rPr lang="ko-KR" altLang="en-US" sz="4400" dirty="0">
                <a:solidFill>
                  <a:srgbClr val="FCFAA8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sz="4400" dirty="0">
                <a:solidFill>
                  <a:srgbClr val="FCFAA8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?</a:t>
            </a:r>
            <a:endParaRPr lang="ko-KR" altLang="en-US" sz="4400" dirty="0">
              <a:solidFill>
                <a:srgbClr val="FCFAA8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8AC703-1005-4037-9BC2-84E1EA0347C4}"/>
              </a:ext>
            </a:extLst>
          </p:cNvPr>
          <p:cNvSpPr txBox="1"/>
          <p:nvPr/>
        </p:nvSpPr>
        <p:spPr>
          <a:xfrm>
            <a:off x="8403608" y="1448280"/>
            <a:ext cx="1943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295DA8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(1) </a:t>
            </a:r>
            <a:r>
              <a:rPr lang="ko-KR" altLang="en-US" sz="2000" dirty="0">
                <a:solidFill>
                  <a:srgbClr val="295DA8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개요 </a:t>
            </a:r>
            <a:r>
              <a:rPr lang="en-US" altLang="ko-KR" sz="2000" dirty="0">
                <a:solidFill>
                  <a:srgbClr val="295DA8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295DA8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계기</a:t>
            </a:r>
            <a:r>
              <a:rPr lang="en-US" altLang="ko-KR" sz="2000" dirty="0">
                <a:solidFill>
                  <a:srgbClr val="295DA8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  <a:endParaRPr lang="ko-KR" altLang="en-US" sz="2000" dirty="0">
              <a:solidFill>
                <a:srgbClr val="295DA8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C744A2C-3C85-4F64-AE73-62E7EBFF6BD4}"/>
              </a:ext>
            </a:extLst>
          </p:cNvPr>
          <p:cNvSpPr/>
          <p:nvPr/>
        </p:nvSpPr>
        <p:spPr>
          <a:xfrm>
            <a:off x="1047751" y="1987826"/>
            <a:ext cx="8662780" cy="4333461"/>
          </a:xfrm>
          <a:prstGeom prst="rect">
            <a:avLst/>
          </a:prstGeom>
          <a:solidFill>
            <a:srgbClr val="FDFDD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73BA449-EBE0-4DA2-B26D-5EBA51A9E051}"/>
              </a:ext>
            </a:extLst>
          </p:cNvPr>
          <p:cNvSpPr txBox="1"/>
          <p:nvPr/>
        </p:nvSpPr>
        <p:spPr>
          <a:xfrm>
            <a:off x="1449536" y="2423575"/>
            <a:ext cx="78592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의학의 발달 → 인간의 기대수명이 높아짐 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highlight>
                  <a:srgbClr val="FFCC99"/>
                </a:highligh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노령층이 점점 ↑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highlight>
                  <a:srgbClr val="FFCC99"/>
                </a:highligh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highlight>
                  <a:srgbClr val="FFCC99"/>
                </a:highligh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→ 치매를 앓는 환자도 점점 ↑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highlight>
                <a:srgbClr val="FFCC99"/>
              </a:highlight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en-US" altLang="ko-KR" sz="2000" dirty="0">
              <a:solidFill>
                <a:schemeClr val="accent1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=&gt;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치매 환자를 계속 돌본다는 것이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highlight>
                  <a:srgbClr val="FCFAA8"/>
                </a:highligh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일반 가정에서는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highlight>
                  <a:srgbClr val="FF7C80"/>
                </a:highligh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현실적으로 매우 어렵다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  <a:highlight>
                  <a:srgbClr val="FF7C80"/>
                </a:highligh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때문에 항상 환자를 보호해줄 수 있는 그런 감시 기구가 있으면 좋겠다고 항상 생각을 해왔었다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</a:p>
          <a:p>
            <a:pPr marL="342900" indent="-342900">
              <a:buFontTx/>
              <a:buChar char="-"/>
            </a:pPr>
            <a:endParaRPr lang="en-US" altLang="ko-KR" sz="2000" dirty="0">
              <a:solidFill>
                <a:schemeClr val="accent1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환자와 그 가족들에게 </a:t>
            </a:r>
            <a:r>
              <a:rPr lang="ko-KR" altLang="en-US" sz="2000" u="sng" dirty="0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편리함과 안정감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을 주고 싶어서 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highlight>
                  <a:srgbClr val="FFCC99"/>
                </a:highligh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‘</a:t>
            </a:r>
            <a:r>
              <a:rPr lang="ko-KR" altLang="en-US" sz="2000" dirty="0" err="1">
                <a:solidFill>
                  <a:schemeClr val="accent1">
                    <a:lumMod val="50000"/>
                  </a:schemeClr>
                </a:solidFill>
                <a:highlight>
                  <a:srgbClr val="FFCC99"/>
                </a:highligh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실버레이스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highlight>
                  <a:srgbClr val="FFCC99"/>
                </a:highligh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’ 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라는 이름으로 계발을 시작하게 되었다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</a:p>
          <a:p>
            <a:endParaRPr lang="en-US" altLang="ko-KR" sz="2000" dirty="0">
              <a:solidFill>
                <a:schemeClr val="accent1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2000" dirty="0" err="1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실버레이스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en-US" altLang="ko-KR" sz="2000" u="sng" dirty="0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“</a:t>
            </a:r>
            <a:r>
              <a:rPr lang="ko-KR" altLang="en-US" sz="2000" u="sng" dirty="0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당신을 지켜준다</a:t>
            </a:r>
            <a:r>
              <a:rPr lang="en-US" altLang="ko-KR" sz="2000" u="sng" dirty="0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” </a:t>
            </a:r>
            <a:r>
              <a:rPr lang="ko-KR" altLang="en-US" sz="2000" u="sng" dirty="0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라는 의미를 내포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하고 있다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  <a:endParaRPr lang="ko-KR" altLang="en-US" sz="2000" dirty="0">
              <a:solidFill>
                <a:schemeClr val="accent1">
                  <a:lumMod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E1AB50-67C7-4102-8036-70768C75E14E}"/>
              </a:ext>
            </a:extLst>
          </p:cNvPr>
          <p:cNvSpPr/>
          <p:nvPr/>
        </p:nvSpPr>
        <p:spPr>
          <a:xfrm rot="18946311">
            <a:off x="5045682" y="1661596"/>
            <a:ext cx="1133091" cy="395697"/>
          </a:xfrm>
          <a:prstGeom prst="rect">
            <a:avLst/>
          </a:prstGeom>
          <a:solidFill>
            <a:srgbClr val="FCFAA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5F1E0B7-B473-40BB-B3A1-23D5FF36C5FF}"/>
              </a:ext>
            </a:extLst>
          </p:cNvPr>
          <p:cNvGrpSpPr/>
          <p:nvPr/>
        </p:nvGrpSpPr>
        <p:grpSpPr>
          <a:xfrm>
            <a:off x="11407402" y="3677931"/>
            <a:ext cx="784598" cy="2318498"/>
            <a:chOff x="10346634" y="1510750"/>
            <a:chExt cx="1849172" cy="4834805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A53A9CD-4B0D-4207-821F-EB25338518C1}"/>
                </a:ext>
              </a:extLst>
            </p:cNvPr>
            <p:cNvGrpSpPr/>
            <p:nvPr/>
          </p:nvGrpSpPr>
          <p:grpSpPr>
            <a:xfrm>
              <a:off x="10346634" y="1510750"/>
              <a:ext cx="178899" cy="4834805"/>
              <a:chOff x="10346634" y="1510750"/>
              <a:chExt cx="178899" cy="4834805"/>
            </a:xfrm>
          </p:grpSpPr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9AC48A87-2A4B-4CED-9AFC-2E12B07BE3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6148" y="1610139"/>
                <a:ext cx="0" cy="4735416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0CD5D41F-8090-49ED-AC6E-2FADFE8607D0}"/>
                  </a:ext>
                </a:extLst>
              </p:cNvPr>
              <p:cNvSpPr/>
              <p:nvPr/>
            </p:nvSpPr>
            <p:spPr>
              <a:xfrm>
                <a:off x="10346634" y="1510750"/>
                <a:ext cx="178899" cy="178899"/>
              </a:xfrm>
              <a:prstGeom prst="ellipse">
                <a:avLst/>
              </a:prstGeom>
              <a:solidFill>
                <a:schemeClr val="bg1"/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BC4E07C3-2887-4B4E-84FD-C4DCC3B87D76}"/>
                </a:ext>
              </a:extLst>
            </p:cNvPr>
            <p:cNvCxnSpPr>
              <a:cxnSpLocks/>
            </p:cNvCxnSpPr>
            <p:nvPr/>
          </p:nvCxnSpPr>
          <p:spPr>
            <a:xfrm>
              <a:off x="10401300" y="6321287"/>
              <a:ext cx="1794506" cy="0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62CFE9B-0B5B-4F85-90C7-2CEC30B90DA9}"/>
              </a:ext>
            </a:extLst>
          </p:cNvPr>
          <p:cNvGrpSpPr/>
          <p:nvPr/>
        </p:nvGrpSpPr>
        <p:grpSpPr>
          <a:xfrm rot="5400000" flipH="1">
            <a:off x="932700" y="-556519"/>
            <a:ext cx="1033671" cy="2146708"/>
            <a:chOff x="10346634" y="1510750"/>
            <a:chExt cx="1849172" cy="4834805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8CB682A-67F5-4A04-9C95-2388C36AD42D}"/>
                </a:ext>
              </a:extLst>
            </p:cNvPr>
            <p:cNvGrpSpPr/>
            <p:nvPr/>
          </p:nvGrpSpPr>
          <p:grpSpPr>
            <a:xfrm>
              <a:off x="10346634" y="1510750"/>
              <a:ext cx="178899" cy="4834805"/>
              <a:chOff x="10346634" y="1510750"/>
              <a:chExt cx="178899" cy="4834805"/>
            </a:xfrm>
          </p:grpSpPr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05448745-59A0-40F9-BA67-E25AFF873A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6148" y="1610139"/>
                <a:ext cx="0" cy="4735416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08ECF9A4-A893-4145-9A43-B9D00EB1B46E}"/>
                  </a:ext>
                </a:extLst>
              </p:cNvPr>
              <p:cNvSpPr/>
              <p:nvPr/>
            </p:nvSpPr>
            <p:spPr>
              <a:xfrm>
                <a:off x="10346634" y="1510750"/>
                <a:ext cx="178899" cy="178899"/>
              </a:xfrm>
              <a:prstGeom prst="ellipse">
                <a:avLst/>
              </a:prstGeom>
              <a:solidFill>
                <a:schemeClr val="bg1"/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905B26F6-1428-44D5-B0F0-D3C4222761F1}"/>
                </a:ext>
              </a:extLst>
            </p:cNvPr>
            <p:cNvCxnSpPr>
              <a:cxnSpLocks/>
            </p:cNvCxnSpPr>
            <p:nvPr/>
          </p:nvCxnSpPr>
          <p:spPr>
            <a:xfrm>
              <a:off x="10401300" y="6321287"/>
              <a:ext cx="1794506" cy="0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9AE8B72-3F2D-4F3F-9057-3BDAE72DE400}"/>
              </a:ext>
            </a:extLst>
          </p:cNvPr>
          <p:cNvGrpSpPr/>
          <p:nvPr/>
        </p:nvGrpSpPr>
        <p:grpSpPr>
          <a:xfrm flipV="1">
            <a:off x="-1142262" y="1240734"/>
            <a:ext cx="2726631" cy="53010"/>
            <a:chOff x="1047750" y="447262"/>
            <a:chExt cx="9467846" cy="178899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EA1AC4BB-E09C-4BD8-B53A-B787F5B78794}"/>
                </a:ext>
              </a:extLst>
            </p:cNvPr>
            <p:cNvCxnSpPr>
              <a:cxnSpLocks/>
              <a:endCxn id="41" idx="6"/>
            </p:cNvCxnSpPr>
            <p:nvPr/>
          </p:nvCxnSpPr>
          <p:spPr>
            <a:xfrm flipV="1">
              <a:off x="1047750" y="536712"/>
              <a:ext cx="9467846" cy="9940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B79DA55B-5EB9-405B-8A84-BD6A9C8806A0}"/>
                </a:ext>
              </a:extLst>
            </p:cNvPr>
            <p:cNvSpPr/>
            <p:nvPr/>
          </p:nvSpPr>
          <p:spPr>
            <a:xfrm>
              <a:off x="10336697" y="447262"/>
              <a:ext cx="178899" cy="178899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082704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95420B8E-C6E0-4F35-AABF-B4BE2E5883CD}"/>
              </a:ext>
            </a:extLst>
          </p:cNvPr>
          <p:cNvSpPr/>
          <p:nvPr/>
        </p:nvSpPr>
        <p:spPr>
          <a:xfrm>
            <a:off x="1053546" y="550006"/>
            <a:ext cx="9363665" cy="5040558"/>
          </a:xfrm>
          <a:prstGeom prst="rect">
            <a:avLst/>
          </a:prstGeom>
          <a:solidFill>
            <a:srgbClr val="FDFDD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61324B6-0762-4950-9F19-8C25D5DBC08E}"/>
              </a:ext>
            </a:extLst>
          </p:cNvPr>
          <p:cNvSpPr/>
          <p:nvPr/>
        </p:nvSpPr>
        <p:spPr>
          <a:xfrm>
            <a:off x="5963027" y="1666466"/>
            <a:ext cx="3737777" cy="3477537"/>
          </a:xfrm>
          <a:prstGeom prst="rect">
            <a:avLst/>
          </a:prstGeom>
          <a:solidFill>
            <a:srgbClr val="FDFDD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525E5AC-6130-4355-B1AF-2B4AB16CD510}"/>
              </a:ext>
            </a:extLst>
          </p:cNvPr>
          <p:cNvSpPr/>
          <p:nvPr/>
        </p:nvSpPr>
        <p:spPr>
          <a:xfrm>
            <a:off x="1628537" y="1672469"/>
            <a:ext cx="3737777" cy="3477537"/>
          </a:xfrm>
          <a:prstGeom prst="rect">
            <a:avLst/>
          </a:prstGeom>
          <a:solidFill>
            <a:srgbClr val="FDFDD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6A518BD-96F4-4590-BFBF-4C83B1BFA7D6}"/>
              </a:ext>
            </a:extLst>
          </p:cNvPr>
          <p:cNvCxnSpPr>
            <a:cxnSpLocks/>
          </p:cNvCxnSpPr>
          <p:nvPr/>
        </p:nvCxnSpPr>
        <p:spPr>
          <a:xfrm>
            <a:off x="0" y="6311348"/>
            <a:ext cx="11138452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88BDF37-423A-4DA0-A31C-1055C70295D0}"/>
              </a:ext>
            </a:extLst>
          </p:cNvPr>
          <p:cNvCxnSpPr>
            <a:cxnSpLocks/>
          </p:cNvCxnSpPr>
          <p:nvPr/>
        </p:nvCxnSpPr>
        <p:spPr>
          <a:xfrm>
            <a:off x="11138452" y="3429000"/>
            <a:ext cx="0" cy="290893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31E89A0-4585-4B37-AE5F-71E4801850E9}"/>
              </a:ext>
            </a:extLst>
          </p:cNvPr>
          <p:cNvCxnSpPr>
            <a:cxnSpLocks/>
          </p:cNvCxnSpPr>
          <p:nvPr/>
        </p:nvCxnSpPr>
        <p:spPr>
          <a:xfrm>
            <a:off x="11112500" y="3429000"/>
            <a:ext cx="1079500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C20B24A-342F-4AA3-839A-E0EC6EC42BAC}"/>
              </a:ext>
            </a:extLst>
          </p:cNvPr>
          <p:cNvSpPr txBox="1"/>
          <p:nvPr/>
        </p:nvSpPr>
        <p:spPr>
          <a:xfrm>
            <a:off x="1053546" y="5750901"/>
            <a:ext cx="1711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295DA8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(2) </a:t>
            </a:r>
            <a:r>
              <a:rPr lang="ko-KR" altLang="en-US" sz="2000" dirty="0">
                <a:solidFill>
                  <a:srgbClr val="295DA8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시나리오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D78A302-095A-48A5-9712-01AB4DDC5461}"/>
              </a:ext>
            </a:extLst>
          </p:cNvPr>
          <p:cNvSpPr/>
          <p:nvPr/>
        </p:nvSpPr>
        <p:spPr>
          <a:xfrm rot="18946311">
            <a:off x="9715268" y="5274865"/>
            <a:ext cx="1133091" cy="220997"/>
          </a:xfrm>
          <a:prstGeom prst="rect">
            <a:avLst/>
          </a:prstGeom>
          <a:solidFill>
            <a:srgbClr val="FCFAA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66136B-ED80-4855-A04E-770A4215792A}"/>
              </a:ext>
            </a:extLst>
          </p:cNvPr>
          <p:cNvSpPr/>
          <p:nvPr/>
        </p:nvSpPr>
        <p:spPr>
          <a:xfrm rot="18946311">
            <a:off x="720012" y="596491"/>
            <a:ext cx="1133091" cy="220997"/>
          </a:xfrm>
          <a:prstGeom prst="rect">
            <a:avLst/>
          </a:prstGeom>
          <a:solidFill>
            <a:srgbClr val="FCFAA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AF90A9E-7AD1-4F37-9F92-71D8357CA9CA}"/>
              </a:ext>
            </a:extLst>
          </p:cNvPr>
          <p:cNvGrpSpPr/>
          <p:nvPr/>
        </p:nvGrpSpPr>
        <p:grpSpPr>
          <a:xfrm flipH="1">
            <a:off x="-441691" y="3632573"/>
            <a:ext cx="799948" cy="2363856"/>
            <a:chOff x="10346634" y="1510750"/>
            <a:chExt cx="1849172" cy="483480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9F11ED1-70DD-471B-A6AA-A0FE08B58A2B}"/>
                </a:ext>
              </a:extLst>
            </p:cNvPr>
            <p:cNvGrpSpPr/>
            <p:nvPr/>
          </p:nvGrpSpPr>
          <p:grpSpPr>
            <a:xfrm>
              <a:off x="10346634" y="1510750"/>
              <a:ext cx="178899" cy="4834805"/>
              <a:chOff x="10346634" y="1510750"/>
              <a:chExt cx="178899" cy="4834805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CDC7CE61-B1AD-46E2-94B7-B159068B44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6148" y="1610139"/>
                <a:ext cx="0" cy="4735416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456F22C0-3420-42E8-B1B3-0114983E997C}"/>
                  </a:ext>
                </a:extLst>
              </p:cNvPr>
              <p:cNvSpPr/>
              <p:nvPr/>
            </p:nvSpPr>
            <p:spPr>
              <a:xfrm>
                <a:off x="10346634" y="1510750"/>
                <a:ext cx="178899" cy="178899"/>
              </a:xfrm>
              <a:prstGeom prst="ellipse">
                <a:avLst/>
              </a:prstGeom>
              <a:solidFill>
                <a:schemeClr val="bg1"/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1F7AFBF-FC0F-4F53-BC33-E0F305C9A649}"/>
                </a:ext>
              </a:extLst>
            </p:cNvPr>
            <p:cNvCxnSpPr>
              <a:cxnSpLocks/>
            </p:cNvCxnSpPr>
            <p:nvPr/>
          </p:nvCxnSpPr>
          <p:spPr>
            <a:xfrm>
              <a:off x="10401300" y="6321287"/>
              <a:ext cx="1794506" cy="0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327E6DA-0E52-4E61-85F8-9593F02FF9B2}"/>
              </a:ext>
            </a:extLst>
          </p:cNvPr>
          <p:cNvGrpSpPr/>
          <p:nvPr/>
        </p:nvGrpSpPr>
        <p:grpSpPr>
          <a:xfrm rot="10800000" flipH="1">
            <a:off x="11833741" y="4802636"/>
            <a:ext cx="799948" cy="2363856"/>
            <a:chOff x="10346634" y="1510750"/>
            <a:chExt cx="1849172" cy="4834805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15FC0B87-54BC-4F46-8CE1-4FBA85B05477}"/>
                </a:ext>
              </a:extLst>
            </p:cNvPr>
            <p:cNvGrpSpPr/>
            <p:nvPr/>
          </p:nvGrpSpPr>
          <p:grpSpPr>
            <a:xfrm>
              <a:off x="10346634" y="1510750"/>
              <a:ext cx="178899" cy="4834805"/>
              <a:chOff x="10346634" y="1510750"/>
              <a:chExt cx="178899" cy="4834805"/>
            </a:xfrm>
          </p:grpSpPr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483CE4D0-4FD3-4FB2-8D2C-9BEE50AB29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6148" y="1610139"/>
                <a:ext cx="0" cy="4735416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C4964D69-16B3-4056-AFDC-7DBAA5DA6614}"/>
                  </a:ext>
                </a:extLst>
              </p:cNvPr>
              <p:cNvSpPr/>
              <p:nvPr/>
            </p:nvSpPr>
            <p:spPr>
              <a:xfrm>
                <a:off x="10346634" y="1510750"/>
                <a:ext cx="178899" cy="178899"/>
              </a:xfrm>
              <a:prstGeom prst="ellipse">
                <a:avLst/>
              </a:prstGeom>
              <a:solidFill>
                <a:schemeClr val="bg1"/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EF22291-AD6E-4952-A828-9F83F5923869}"/>
                </a:ext>
              </a:extLst>
            </p:cNvPr>
            <p:cNvCxnSpPr>
              <a:cxnSpLocks/>
            </p:cNvCxnSpPr>
            <p:nvPr/>
          </p:nvCxnSpPr>
          <p:spPr>
            <a:xfrm>
              <a:off x="10401300" y="6321287"/>
              <a:ext cx="1794506" cy="0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E8C7F81-8ADB-4EC1-A747-F0FAA018EE5C}"/>
              </a:ext>
            </a:extLst>
          </p:cNvPr>
          <p:cNvGrpSpPr/>
          <p:nvPr/>
        </p:nvGrpSpPr>
        <p:grpSpPr>
          <a:xfrm rot="10800000">
            <a:off x="11833741" y="4426748"/>
            <a:ext cx="1252739" cy="89676"/>
            <a:chOff x="-580390" y="4421144"/>
            <a:chExt cx="1252739" cy="89676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E08666BC-E758-409F-B975-9E0FB359412A}"/>
                </a:ext>
              </a:extLst>
            </p:cNvPr>
            <p:cNvCxnSpPr>
              <a:cxnSpLocks/>
            </p:cNvCxnSpPr>
            <p:nvPr/>
          </p:nvCxnSpPr>
          <p:spPr>
            <a:xfrm>
              <a:off x="-580390" y="4465982"/>
              <a:ext cx="1160780" cy="0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23C5B77C-18B8-46C7-9BA7-A4CF68F7F446}"/>
                </a:ext>
              </a:extLst>
            </p:cNvPr>
            <p:cNvSpPr/>
            <p:nvPr/>
          </p:nvSpPr>
          <p:spPr>
            <a:xfrm>
              <a:off x="582673" y="4421144"/>
              <a:ext cx="89676" cy="89676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F2FCCC8-9B6C-4768-833D-5554A511E1CA}"/>
              </a:ext>
            </a:extLst>
          </p:cNvPr>
          <p:cNvSpPr txBox="1"/>
          <p:nvPr/>
        </p:nvSpPr>
        <p:spPr>
          <a:xfrm>
            <a:off x="6096000" y="1702564"/>
            <a:ext cx="343408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실버레이스가</a:t>
            </a:r>
            <a:r>
              <a:rPr lang="ko-KR" altLang="en-US" sz="11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sz="1100" dirty="0">
                <a:highlight>
                  <a:srgbClr val="FF7C80"/>
                </a:highligh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X</a:t>
            </a:r>
          </a:p>
          <a:p>
            <a:endParaRPr lang="ko-KR" altLang="en-US" sz="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endParaRPr lang="ko-KR" altLang="en-US" sz="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endParaRPr lang="ko-KR" altLang="en-US" sz="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r>
              <a:rPr lang="en-US" altLang="ko-KR" sz="800" dirty="0">
                <a:latin typeface="새굴림" panose="02030600000101010101" pitchFamily="18" charset="-127"/>
                <a:ea typeface="새굴림" panose="02030600000101010101" pitchFamily="18" charset="-127"/>
              </a:rPr>
              <a:t> 3</a:t>
            </a:r>
            <a:r>
              <a:rPr lang="ko-KR" altLang="en-US" sz="800" dirty="0">
                <a:latin typeface="새굴림" panose="02030600000101010101" pitchFamily="18" charset="-127"/>
                <a:ea typeface="새굴림" panose="02030600000101010101" pitchFamily="18" charset="-127"/>
              </a:rPr>
              <a:t>년 전 요양 보호사를 고용했지만 </a:t>
            </a:r>
            <a:r>
              <a:rPr lang="ko-KR" altLang="en-US" sz="8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오리온 씨를 제외한 모든 사람을 거부하는 오노인 씨</a:t>
            </a:r>
            <a:r>
              <a:rPr lang="ko-KR" altLang="en-US" sz="800" dirty="0">
                <a:latin typeface="새굴림" panose="02030600000101010101" pitchFamily="18" charset="-127"/>
                <a:ea typeface="새굴림" panose="02030600000101010101" pitchFamily="18" charset="-127"/>
              </a:rPr>
              <a:t>였기 때문에</a:t>
            </a:r>
            <a:r>
              <a:rPr lang="en-US" altLang="ko-KR" sz="800" dirty="0"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  <a:r>
              <a:rPr lang="ko-KR" altLang="en-US" sz="800" dirty="0"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800" b="1" u="sng" dirty="0">
                <a:latin typeface="새굴림" panose="02030600000101010101" pitchFamily="18" charset="-127"/>
                <a:ea typeface="새굴림" panose="02030600000101010101" pitchFamily="18" charset="-127"/>
              </a:rPr>
              <a:t>오리온 씨가 계속해서 오노인 씨를 </a:t>
            </a:r>
            <a:r>
              <a:rPr lang="ko-KR" altLang="en-US" sz="800" b="1" u="sng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케어했다</a:t>
            </a:r>
            <a:r>
              <a:rPr lang="en-US" altLang="ko-KR" sz="800" b="1" u="sng" dirty="0"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</a:p>
          <a:p>
            <a:r>
              <a:rPr lang="ko-KR" altLang="en-US" sz="800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그러다보니</a:t>
            </a:r>
            <a:r>
              <a:rPr lang="ko-KR" altLang="en-US" sz="800" dirty="0">
                <a:latin typeface="새굴림" panose="02030600000101010101" pitchFamily="18" charset="-127"/>
                <a:ea typeface="새굴림" panose="02030600000101010101" pitchFamily="18" charset="-127"/>
              </a:rPr>
              <a:t> 심적</a:t>
            </a:r>
            <a:r>
              <a:rPr lang="en-US" altLang="ko-KR" sz="800" dirty="0">
                <a:latin typeface="새굴림" panose="02030600000101010101" pitchFamily="18" charset="-127"/>
                <a:ea typeface="새굴림" panose="02030600000101010101" pitchFamily="18" charset="-127"/>
              </a:rPr>
              <a:t>, </a:t>
            </a:r>
            <a:r>
              <a:rPr lang="ko-KR" altLang="en-US" sz="800" dirty="0">
                <a:latin typeface="새굴림" panose="02030600000101010101" pitchFamily="18" charset="-127"/>
                <a:ea typeface="새굴림" panose="02030600000101010101" pitchFamily="18" charset="-127"/>
              </a:rPr>
              <a:t>육체적으로 굉장히 </a:t>
            </a:r>
            <a:r>
              <a:rPr lang="ko-KR" altLang="en-US" sz="800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고통스러워지기</a:t>
            </a:r>
            <a:r>
              <a:rPr lang="ko-KR" altLang="en-US" sz="800" dirty="0">
                <a:latin typeface="새굴림" panose="02030600000101010101" pitchFamily="18" charset="-127"/>
                <a:ea typeface="새굴림" panose="02030600000101010101" pitchFamily="18" charset="-127"/>
              </a:rPr>
              <a:t> 시작하고 치매가 점점 진행됨에 </a:t>
            </a:r>
            <a:r>
              <a:rPr lang="ko-KR" altLang="en-US" sz="8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따라 일상생활과 경제활동까지 영향을 끼치기 시작했다</a:t>
            </a:r>
            <a:r>
              <a:rPr lang="en-US" altLang="ko-KR" sz="800" dirty="0">
                <a:latin typeface="새굴림" panose="02030600000101010101" pitchFamily="18" charset="-127"/>
                <a:ea typeface="새굴림" panose="02030600000101010101" pitchFamily="18" charset="-127"/>
              </a:rPr>
              <a:t>. </a:t>
            </a:r>
          </a:p>
          <a:p>
            <a:r>
              <a:rPr lang="ko-KR" altLang="en-US" sz="800" dirty="0">
                <a:latin typeface="새굴림" panose="02030600000101010101" pitchFamily="18" charset="-127"/>
                <a:ea typeface="새굴림" panose="02030600000101010101" pitchFamily="18" charset="-127"/>
              </a:rPr>
              <a:t>오리온 씨는 점점 </a:t>
            </a:r>
            <a:r>
              <a:rPr lang="ko-KR" altLang="en-US" sz="800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지쳐가기</a:t>
            </a:r>
            <a:r>
              <a:rPr lang="ko-KR" altLang="en-US" sz="800" dirty="0">
                <a:latin typeface="새굴림" panose="02030600000101010101" pitchFamily="18" charset="-127"/>
                <a:ea typeface="새굴림" panose="02030600000101010101" pitchFamily="18" charset="-127"/>
              </a:rPr>
              <a:t> 시작했고 둘의 관계도 점차 악화되기 시작했다</a:t>
            </a:r>
            <a:r>
              <a:rPr lang="en-US" altLang="ko-KR" sz="800" dirty="0">
                <a:latin typeface="새굴림" panose="02030600000101010101" pitchFamily="18" charset="-127"/>
                <a:ea typeface="새굴림" panose="02030600000101010101" pitchFamily="18" charset="-127"/>
              </a:rPr>
              <a:t>. </a:t>
            </a:r>
          </a:p>
          <a:p>
            <a:endParaRPr lang="en-US" altLang="ko-KR" sz="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r>
              <a:rPr lang="ko-KR" altLang="en-US" sz="800" dirty="0">
                <a:latin typeface="새굴림" panose="02030600000101010101" pitchFamily="18" charset="-127"/>
                <a:ea typeface="새굴림" panose="02030600000101010101" pitchFamily="18" charset="-127"/>
              </a:rPr>
              <a:t>첫째로 직장에서 제대로 일을 하지 못해서 해고 통보를 받고 힘들게 부업을 시작해서 집안의 경제활동을 유지하며 </a:t>
            </a:r>
            <a:r>
              <a:rPr lang="ko-KR" altLang="en-US" sz="8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본인의 삶이 점점 사라지는 것을 느끼기 시작했다</a:t>
            </a:r>
            <a:r>
              <a:rPr lang="en-US" altLang="ko-KR" sz="8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</a:p>
          <a:p>
            <a:endParaRPr lang="en-US" altLang="ko-KR" sz="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r>
              <a:rPr lang="ko-KR" altLang="en-US" sz="800" dirty="0">
                <a:latin typeface="새굴림" panose="02030600000101010101" pitchFamily="18" charset="-127"/>
                <a:ea typeface="새굴림" panose="02030600000101010101" pitchFamily="18" charset="-127"/>
              </a:rPr>
              <a:t>두번째로 본인 혼자서 치매가 진행되어가는 </a:t>
            </a:r>
            <a:r>
              <a:rPr lang="ko-KR" altLang="en-US" sz="800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오노인을</a:t>
            </a:r>
            <a:r>
              <a:rPr lang="ko-KR" altLang="en-US" sz="800" dirty="0">
                <a:latin typeface="새굴림" panose="02030600000101010101" pitchFamily="18" charset="-127"/>
                <a:ea typeface="새굴림" panose="02030600000101010101" pitchFamily="18" charset="-127"/>
              </a:rPr>
              <a:t> 케어 </a:t>
            </a:r>
            <a:r>
              <a:rPr lang="ko-KR" altLang="en-US" sz="800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하려다</a:t>
            </a:r>
            <a:r>
              <a:rPr lang="ko-KR" altLang="en-US" sz="800" dirty="0">
                <a:latin typeface="새굴림" panose="02030600000101010101" pitchFamily="18" charset="-127"/>
                <a:ea typeface="새굴림" panose="02030600000101010101" pitchFamily="18" charset="-127"/>
              </a:rPr>
              <a:t> 보니 심리적으로 불안정하게 되기 시작했고</a:t>
            </a:r>
            <a:r>
              <a:rPr lang="en-US" altLang="ko-KR" sz="800" dirty="0">
                <a:latin typeface="새굴림" panose="02030600000101010101" pitchFamily="18" charset="-127"/>
                <a:ea typeface="새굴림" panose="02030600000101010101" pitchFamily="18" charset="-127"/>
              </a:rPr>
              <a:t>, </a:t>
            </a:r>
            <a:r>
              <a:rPr lang="ko-KR" altLang="en-US" sz="800" dirty="0">
                <a:latin typeface="새굴림" panose="02030600000101010101" pitchFamily="18" charset="-127"/>
                <a:ea typeface="새굴림" panose="02030600000101010101" pitchFamily="18" charset="-127"/>
              </a:rPr>
              <a:t>치매가 진행됨에 따라 우울증도 </a:t>
            </a:r>
            <a:r>
              <a:rPr lang="ko-KR" altLang="en-US" sz="800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함꼐오는</a:t>
            </a:r>
            <a:r>
              <a:rPr lang="ko-KR" altLang="en-US" sz="800" dirty="0"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800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오노인을</a:t>
            </a:r>
            <a:r>
              <a:rPr lang="ko-KR" altLang="en-US" sz="800" dirty="0">
                <a:latin typeface="새굴림" panose="02030600000101010101" pitchFamily="18" charset="-127"/>
                <a:ea typeface="새굴림" panose="02030600000101010101" pitchFamily="18" charset="-127"/>
              </a:rPr>
              <a:t> 보며 </a:t>
            </a:r>
            <a:r>
              <a:rPr lang="ko-KR" altLang="en-US" sz="8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오리온씨도 함께 경증의 우울증 증세</a:t>
            </a:r>
            <a:r>
              <a:rPr lang="en-US" altLang="ko-KR" sz="8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, </a:t>
            </a:r>
            <a:r>
              <a:rPr lang="ko-KR" altLang="en-US" sz="8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무력감을 보이기 시작했다</a:t>
            </a:r>
            <a:r>
              <a:rPr lang="en-US" altLang="ko-KR" sz="8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</a:p>
          <a:p>
            <a:endParaRPr lang="en-US" altLang="ko-KR" sz="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r>
              <a:rPr lang="ko-KR" altLang="en-US" sz="800" dirty="0">
                <a:latin typeface="새굴림" panose="02030600000101010101" pitchFamily="18" charset="-127"/>
                <a:ea typeface="새굴림" panose="02030600000101010101" pitchFamily="18" charset="-127"/>
              </a:rPr>
              <a:t>세번째로 점점 </a:t>
            </a:r>
            <a:r>
              <a:rPr lang="ko-KR" altLang="en-US" sz="800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멘탈이</a:t>
            </a:r>
            <a:r>
              <a:rPr lang="ko-KR" altLang="en-US" sz="800" dirty="0">
                <a:latin typeface="새굴림" panose="02030600000101010101" pitchFamily="18" charset="-127"/>
                <a:ea typeface="새굴림" panose="02030600000101010101" pitchFamily="18" charset="-127"/>
              </a:rPr>
              <a:t> 무너져 내렸던 오리온 씨는 처음엔 가벼운 터치로 </a:t>
            </a:r>
            <a:r>
              <a:rPr lang="ko-KR" altLang="en-US" sz="800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오노인씨를</a:t>
            </a:r>
            <a:r>
              <a:rPr lang="ko-KR" altLang="en-US" sz="800" dirty="0">
                <a:latin typeface="새굴림" panose="02030600000101010101" pitchFamily="18" charset="-127"/>
                <a:ea typeface="새굴림" panose="02030600000101010101" pitchFamily="18" charset="-127"/>
              </a:rPr>
              <a:t> 제지했지만 </a:t>
            </a:r>
            <a:r>
              <a:rPr lang="ko-KR" altLang="en-US" sz="800" b="1" u="sng" dirty="0">
                <a:latin typeface="새굴림" panose="02030600000101010101" pitchFamily="18" charset="-127"/>
                <a:ea typeface="새굴림" panose="02030600000101010101" pitchFamily="18" charset="-127"/>
              </a:rPr>
              <a:t>점점 </a:t>
            </a:r>
            <a:r>
              <a:rPr lang="ko-KR" altLang="en-US" sz="800" b="1" u="sng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오노인의</a:t>
            </a:r>
            <a:r>
              <a:rPr lang="ko-KR" altLang="en-US" sz="800" b="1" u="sng" dirty="0">
                <a:latin typeface="새굴림" panose="02030600000101010101" pitchFamily="18" charset="-127"/>
                <a:ea typeface="새굴림" panose="02030600000101010101" pitchFamily="18" charset="-127"/>
              </a:rPr>
              <a:t> 상태가 심해짐에 따라 더 큰 행동과 더 큰 소리로 </a:t>
            </a:r>
            <a:r>
              <a:rPr lang="ko-KR" altLang="en-US" sz="800" b="1" u="sng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오노인을</a:t>
            </a:r>
            <a:r>
              <a:rPr lang="ko-KR" altLang="en-US" sz="800" b="1" u="sng" dirty="0">
                <a:latin typeface="새굴림" panose="02030600000101010101" pitchFamily="18" charset="-127"/>
                <a:ea typeface="새굴림" panose="02030600000101010101" pitchFamily="18" charset="-127"/>
              </a:rPr>
              <a:t> 제지 하기 시작했고 노인 학대 문제로 번지기 시작</a:t>
            </a:r>
            <a:r>
              <a:rPr lang="ko-KR" altLang="en-US" sz="800" dirty="0">
                <a:latin typeface="새굴림" panose="02030600000101010101" pitchFamily="18" charset="-127"/>
                <a:ea typeface="새굴림" panose="02030600000101010101" pitchFamily="18" charset="-127"/>
              </a:rPr>
              <a:t>했다</a:t>
            </a:r>
            <a:r>
              <a:rPr lang="en-US" altLang="ko-KR" sz="800" dirty="0"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81A015-100A-4E07-88AE-880E30047D6E}"/>
              </a:ext>
            </a:extLst>
          </p:cNvPr>
          <p:cNvSpPr txBox="1"/>
          <p:nvPr/>
        </p:nvSpPr>
        <p:spPr>
          <a:xfrm>
            <a:off x="1800418" y="1707993"/>
            <a:ext cx="343408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실버레이스가</a:t>
            </a:r>
            <a:r>
              <a:rPr lang="ko-KR" altLang="en-US" sz="11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sz="1100" dirty="0">
                <a:highlight>
                  <a:srgbClr val="295DA8"/>
                </a:highligh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O</a:t>
            </a:r>
            <a:endParaRPr lang="ko-KR" altLang="en-US" sz="1100" dirty="0">
              <a:highlight>
                <a:srgbClr val="295DA8"/>
              </a:highlight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en-US" altLang="ko-KR" sz="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endParaRPr lang="ko-KR" altLang="en-US" sz="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endParaRPr lang="ko-KR" altLang="en-US" sz="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r>
              <a:rPr lang="ko-KR" altLang="en-US" sz="800" dirty="0">
                <a:latin typeface="새굴림" panose="02030600000101010101" pitchFamily="18" charset="-127"/>
                <a:ea typeface="새굴림" panose="02030600000101010101" pitchFamily="18" charset="-127"/>
              </a:rPr>
              <a:t> 오리온 씨는 요양보호자를 고용하려 했으나 비용적인 문제와 </a:t>
            </a:r>
            <a:r>
              <a:rPr lang="ko-KR" altLang="en-US" sz="800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오노인에게</a:t>
            </a:r>
            <a:r>
              <a:rPr lang="ko-KR" altLang="en-US" sz="800" dirty="0">
                <a:latin typeface="새굴림" panose="02030600000101010101" pitchFamily="18" charset="-127"/>
                <a:ea typeface="새굴림" panose="02030600000101010101" pitchFamily="18" charset="-127"/>
              </a:rPr>
              <a:t> 본인의 치매의 심각성과 본인 만을 찾는 </a:t>
            </a:r>
            <a:r>
              <a:rPr lang="ko-KR" altLang="en-US" sz="800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오노인을</a:t>
            </a:r>
            <a:r>
              <a:rPr lang="ko-KR" altLang="en-US" sz="800" dirty="0">
                <a:latin typeface="새굴림" panose="02030600000101010101" pitchFamily="18" charset="-127"/>
                <a:ea typeface="새굴림" panose="02030600000101010101" pitchFamily="18" charset="-127"/>
              </a:rPr>
              <a:t> 보며 </a:t>
            </a:r>
          </a:p>
          <a:p>
            <a:r>
              <a:rPr lang="ko-KR" altLang="en-US" sz="800" dirty="0">
                <a:latin typeface="새굴림" panose="02030600000101010101" pitchFamily="18" charset="-127"/>
                <a:ea typeface="새굴림" panose="02030600000101010101" pitchFamily="18" charset="-127"/>
              </a:rPr>
              <a:t>다른 방법을 찾아야 하겠다고 느껴서 </a:t>
            </a:r>
            <a:r>
              <a:rPr lang="ko-KR" altLang="en-US" sz="800" b="1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실버레이스</a:t>
            </a:r>
            <a:r>
              <a:rPr lang="ko-KR" altLang="en-US" sz="8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 프로그램을 소개 받았다</a:t>
            </a:r>
            <a:r>
              <a:rPr lang="en-US" altLang="ko-KR" sz="8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</a:p>
          <a:p>
            <a:endParaRPr lang="en-US" altLang="ko-KR" sz="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r>
              <a:rPr lang="ko-KR" altLang="en-US" sz="800" dirty="0">
                <a:latin typeface="새굴림" panose="02030600000101010101" pitchFamily="18" charset="-127"/>
                <a:ea typeface="새굴림" panose="02030600000101010101" pitchFamily="18" charset="-127"/>
              </a:rPr>
              <a:t>집에 카메라와 위험 물체에 센서를 </a:t>
            </a:r>
            <a:r>
              <a:rPr lang="ko-KR" altLang="en-US" sz="8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부착하고 특수한 행동과 센서에 특수 행동이 </a:t>
            </a:r>
            <a:r>
              <a:rPr lang="ko-KR" altLang="en-US" sz="800" b="1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감지될때</a:t>
            </a:r>
            <a:r>
              <a:rPr lang="ko-KR" altLang="en-US" sz="8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 자신에게 연락이 오며 긴급 상황에는 실시간으로 </a:t>
            </a:r>
            <a:r>
              <a:rPr lang="ko-KR" altLang="en-US" sz="800" b="1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오노인씨의</a:t>
            </a:r>
            <a:r>
              <a:rPr lang="ko-KR" altLang="en-US" sz="8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 동태를 </a:t>
            </a:r>
            <a:r>
              <a:rPr lang="ko-KR" altLang="en-US" sz="800" b="1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살필수</a:t>
            </a:r>
            <a:r>
              <a:rPr lang="ko-KR" altLang="en-US" sz="8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 있게 해주는 </a:t>
            </a:r>
            <a:r>
              <a:rPr lang="en-US" altLang="ko-KR" sz="8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IOT </a:t>
            </a:r>
            <a:r>
              <a:rPr lang="ko-KR" altLang="en-US" sz="8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프로그램이다</a:t>
            </a:r>
            <a:r>
              <a:rPr lang="en-US" altLang="ko-KR" sz="8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</a:p>
          <a:p>
            <a:endParaRPr lang="en-US" altLang="ko-KR" sz="800" b="1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r>
              <a:rPr lang="ko-KR" altLang="en-US" sz="800" dirty="0">
                <a:latin typeface="새굴림" panose="02030600000101010101" pitchFamily="18" charset="-127"/>
                <a:ea typeface="새굴림" panose="02030600000101010101" pitchFamily="18" charset="-127"/>
              </a:rPr>
              <a:t>일단 오리온 씨는 이 제품으로 인해 본인의 개인 일상을 보장받게 되었다</a:t>
            </a:r>
            <a:r>
              <a:rPr lang="en-US" altLang="ko-KR" sz="800" dirty="0">
                <a:latin typeface="새굴림" panose="02030600000101010101" pitchFamily="18" charset="-127"/>
                <a:ea typeface="새굴림" panose="02030600000101010101" pitchFamily="18" charset="-127"/>
              </a:rPr>
              <a:t>. </a:t>
            </a:r>
            <a:r>
              <a:rPr lang="ko-KR" altLang="en-US" sz="800" dirty="0">
                <a:latin typeface="새굴림" panose="02030600000101010101" pitchFamily="18" charset="-127"/>
                <a:ea typeface="새굴림" panose="02030600000101010101" pitchFamily="18" charset="-127"/>
              </a:rPr>
              <a:t>퇴근 후 개인활동을 해도 실시간으로 </a:t>
            </a:r>
            <a:r>
              <a:rPr lang="ko-KR" altLang="en-US" sz="800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오노인의</a:t>
            </a:r>
            <a:r>
              <a:rPr lang="ko-KR" altLang="en-US" sz="800" dirty="0">
                <a:latin typeface="새굴림" panose="02030600000101010101" pitchFamily="18" charset="-127"/>
                <a:ea typeface="새굴림" panose="02030600000101010101" pitchFamily="18" charset="-127"/>
              </a:rPr>
              <a:t> 상태를 받아 볼 수 있기 때문에 </a:t>
            </a:r>
            <a:r>
              <a:rPr lang="ko-KR" altLang="en-US" sz="8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충분한 휴식을 취하며 심리적 부담감을 해소하고 </a:t>
            </a:r>
            <a:r>
              <a:rPr lang="ko-KR" altLang="en-US" sz="800" b="1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오노인에게</a:t>
            </a:r>
            <a:r>
              <a:rPr lang="ko-KR" altLang="en-US" sz="8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 더 극진한 관심을 가지게 되었다</a:t>
            </a:r>
            <a:r>
              <a:rPr lang="en-US" altLang="ko-KR" sz="8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</a:p>
          <a:p>
            <a:endParaRPr lang="en-US" altLang="ko-KR" sz="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r>
              <a:rPr lang="ko-KR" altLang="en-US" sz="800" dirty="0">
                <a:latin typeface="새굴림" panose="02030600000101010101" pitchFamily="18" charset="-127"/>
                <a:ea typeface="새굴림" panose="02030600000101010101" pitchFamily="18" charset="-127"/>
              </a:rPr>
              <a:t>또한 </a:t>
            </a:r>
            <a:r>
              <a:rPr lang="ko-KR" altLang="en-US" sz="800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오노인씨</a:t>
            </a:r>
            <a:r>
              <a:rPr lang="ko-KR" altLang="en-US" sz="800" dirty="0">
                <a:latin typeface="새굴림" panose="02030600000101010101" pitchFamily="18" charset="-127"/>
                <a:ea typeface="새굴림" panose="02030600000101010101" pitchFamily="18" charset="-127"/>
              </a:rPr>
              <a:t> 또한 오리온 씨의 </a:t>
            </a:r>
            <a:r>
              <a:rPr lang="ko-KR" altLang="en-US" sz="800" b="1" u="sng" dirty="0">
                <a:latin typeface="새굴림" panose="02030600000101010101" pitchFamily="18" charset="-127"/>
                <a:ea typeface="새굴림" panose="02030600000101010101" pitchFamily="18" charset="-127"/>
              </a:rPr>
              <a:t>밀착 감시가 아닌 </a:t>
            </a:r>
            <a:r>
              <a:rPr lang="ko-KR" altLang="en-US" sz="800" dirty="0">
                <a:latin typeface="새굴림" panose="02030600000101010101" pitchFamily="18" charset="-127"/>
                <a:ea typeface="새굴림" panose="02030600000101010101" pitchFamily="18" charset="-127"/>
              </a:rPr>
              <a:t>본인의 시간을 가질 수 있게 되었기 때문에 </a:t>
            </a:r>
            <a:r>
              <a:rPr lang="ko-KR" altLang="en-US" sz="800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오노인의</a:t>
            </a:r>
            <a:r>
              <a:rPr lang="ko-KR" altLang="en-US" sz="800" dirty="0">
                <a:latin typeface="새굴림" panose="02030600000101010101" pitchFamily="18" charset="-127"/>
                <a:ea typeface="새굴림" panose="02030600000101010101" pitchFamily="18" charset="-127"/>
              </a:rPr>
              <a:t> 일상생활 수행 능력을 향상 시킬 수 있게 되었다</a:t>
            </a:r>
            <a:r>
              <a:rPr lang="en-US" altLang="ko-KR" sz="800" dirty="0">
                <a:latin typeface="새굴림" panose="02030600000101010101" pitchFamily="18" charset="-127"/>
                <a:ea typeface="새굴림" panose="02030600000101010101" pitchFamily="18" charset="-127"/>
              </a:rPr>
              <a:t>.  </a:t>
            </a:r>
            <a:r>
              <a:rPr lang="ko-KR" altLang="en-US" sz="800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오노인이</a:t>
            </a:r>
            <a:r>
              <a:rPr lang="ko-KR" altLang="en-US" sz="800" dirty="0"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8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일상생활을 할 수 있는 범위를 지정해 줄 수 있기 때문에 본인의 수행 능력을 제한하지 않고 보장 받을 수 있기때문에  본인의 모든 행동을 자신의 자식에게 의존하는 것이 아니고 자립성을 기를 수 있게 되어 본인에 대한 자신감이 향상되고 치매노인의 합병증 중  하나인 우울증의 예방에 탁월한 효과</a:t>
            </a:r>
            <a:r>
              <a:rPr lang="ko-KR" altLang="en-US" sz="800" dirty="0">
                <a:latin typeface="새굴림" panose="02030600000101010101" pitchFamily="18" charset="-127"/>
                <a:ea typeface="새굴림" panose="02030600000101010101" pitchFamily="18" charset="-127"/>
              </a:rPr>
              <a:t>를 주었다</a:t>
            </a:r>
            <a:r>
              <a:rPr lang="en-US" altLang="ko-KR" sz="800" dirty="0"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  <a:endParaRPr lang="ko-KR" altLang="en-US" sz="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A67C3D4-8E45-4779-B9FB-93EB5E2B1A23}"/>
              </a:ext>
            </a:extLst>
          </p:cNvPr>
          <p:cNvGrpSpPr/>
          <p:nvPr/>
        </p:nvGrpSpPr>
        <p:grpSpPr>
          <a:xfrm>
            <a:off x="1437648" y="852954"/>
            <a:ext cx="8263156" cy="769441"/>
            <a:chOff x="1367405" y="772092"/>
            <a:chExt cx="8263156" cy="76944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286772-0BAA-4291-9F4C-E13DB775BBF6}"/>
                </a:ext>
              </a:extLst>
            </p:cNvPr>
            <p:cNvSpPr txBox="1"/>
            <p:nvPr/>
          </p:nvSpPr>
          <p:spPr>
            <a:xfrm>
              <a:off x="1367405" y="772092"/>
              <a:ext cx="826315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등장인물 </a:t>
              </a:r>
              <a:r>
                <a:rPr lang="en-US" altLang="ko-KR" sz="16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 </a:t>
              </a:r>
              <a:r>
                <a:rPr lang="ko-KR" altLang="en-US" sz="1600" u="sng" dirty="0">
                  <a:solidFill>
                    <a:srgbClr val="0000F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치매환자</a:t>
              </a:r>
              <a:r>
                <a:rPr lang="ko-KR" altLang="en-US" sz="1600" u="sng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오노인 </a:t>
              </a:r>
              <a:r>
                <a:rPr lang="ko-KR" altLang="en-US" sz="16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씨 </a:t>
              </a:r>
              <a:r>
                <a:rPr lang="en-US" altLang="ko-KR" sz="16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(78</a:t>
              </a:r>
              <a:r>
                <a:rPr lang="ko-KR" altLang="en-US" sz="16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세</a:t>
              </a:r>
              <a:r>
                <a:rPr lang="en-US" altLang="ko-KR" sz="16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, </a:t>
              </a:r>
              <a:r>
                <a:rPr lang="ko-KR" altLang="en-US" sz="16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어머니</a:t>
              </a:r>
              <a:r>
                <a:rPr lang="en-US" altLang="ko-KR" sz="16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)</a:t>
              </a:r>
              <a:r>
                <a:rPr lang="ko-KR" altLang="en-US" sz="16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 </a:t>
              </a:r>
              <a:r>
                <a:rPr lang="en-US" altLang="ko-KR" sz="16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&amp;  </a:t>
              </a:r>
              <a:r>
                <a:rPr lang="ko-KR" altLang="en-US" sz="16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그의 </a:t>
              </a:r>
              <a:r>
                <a:rPr lang="ko-KR" altLang="en-US" sz="1600" u="sng" dirty="0">
                  <a:solidFill>
                    <a:srgbClr val="FF006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딸</a:t>
              </a:r>
              <a:r>
                <a:rPr lang="ko-KR" altLang="en-US" sz="1600" u="sng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오리온 씨 </a:t>
              </a:r>
              <a:r>
                <a:rPr lang="en-US" altLang="ko-KR" sz="1600" u="sng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(40</a:t>
              </a:r>
              <a:r>
                <a:rPr lang="ko-KR" altLang="en-US" sz="1600" u="sng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 중반</a:t>
              </a:r>
              <a:r>
                <a:rPr lang="en-US" altLang="ko-KR" sz="1600" u="sng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, </a:t>
              </a:r>
              <a:r>
                <a:rPr lang="ko-KR" altLang="en-US" sz="1600" u="sng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직장인</a:t>
              </a:r>
              <a:r>
                <a:rPr lang="en-US" altLang="ko-KR" sz="1600" u="sng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) </a:t>
              </a:r>
              <a:endParaRPr lang="ko-KR" altLang="en-US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C979CAF-EA4F-4E9A-A9CA-010AF3F1526B}"/>
                </a:ext>
              </a:extLst>
            </p:cNvPr>
            <p:cNvSpPr txBox="1"/>
            <p:nvPr/>
          </p:nvSpPr>
          <p:spPr>
            <a:xfrm>
              <a:off x="1401507" y="1079868"/>
              <a:ext cx="43338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=&gt; </a:t>
              </a:r>
              <a:r>
                <a:rPr lang="ko-KR" altLang="en-US" sz="800" dirty="0">
                  <a:highlight>
                    <a:srgbClr val="FCFAA8"/>
                  </a:highlight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경증 치매 환자</a:t>
              </a:r>
              <a:r>
                <a:rPr lang="ko-KR" altLang="en-US" sz="8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로 확진 받은 지 약 </a:t>
              </a:r>
              <a:r>
                <a:rPr lang="en-US" altLang="ko-KR" sz="8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</a:t>
              </a:r>
              <a:r>
                <a:rPr lang="ko-KR" altLang="en-US" sz="8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년이 지났고 일상생활 수행이 가능하나 옆에서 </a:t>
              </a:r>
              <a:r>
                <a:rPr lang="ko-KR" altLang="en-US" sz="800" dirty="0">
                  <a:highlight>
                    <a:srgbClr val="FCFAA8"/>
                  </a:highlight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지속적인 케어가 필요하다</a:t>
              </a:r>
              <a:r>
                <a:rPr lang="en-US" altLang="ko-KR" sz="800" dirty="0">
                  <a:highlight>
                    <a:srgbClr val="FCFAA8"/>
                  </a:highlight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.</a:t>
              </a:r>
            </a:p>
            <a:p>
              <a:endParaRPr lang="ko-KR" altLang="en-US" sz="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63DA4E9-43BD-4037-9570-1FB80764E0DE}"/>
                </a:ext>
              </a:extLst>
            </p:cNvPr>
            <p:cNvSpPr txBox="1"/>
            <p:nvPr/>
          </p:nvSpPr>
          <p:spPr>
            <a:xfrm>
              <a:off x="5891352" y="1071126"/>
              <a:ext cx="9037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=&gt; </a:t>
              </a:r>
              <a:r>
                <a:rPr lang="ko-KR" altLang="en-US" sz="8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유일한 가장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5078137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ADEAE5E-2414-457F-B2DC-D08264EBF083}"/>
              </a:ext>
            </a:extLst>
          </p:cNvPr>
          <p:cNvSpPr/>
          <p:nvPr/>
        </p:nvSpPr>
        <p:spPr>
          <a:xfrm>
            <a:off x="1800111" y="1265805"/>
            <a:ext cx="9373841" cy="5068955"/>
          </a:xfrm>
          <a:prstGeom prst="rect">
            <a:avLst/>
          </a:prstGeom>
          <a:solidFill>
            <a:srgbClr val="FDFDD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02AF20F-3984-4F70-925C-B6807DB6D52B}"/>
              </a:ext>
            </a:extLst>
          </p:cNvPr>
          <p:cNvCxnSpPr>
            <a:cxnSpLocks/>
          </p:cNvCxnSpPr>
          <p:nvPr/>
        </p:nvCxnSpPr>
        <p:spPr>
          <a:xfrm flipV="1">
            <a:off x="1053547" y="521972"/>
            <a:ext cx="0" cy="2907028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CB20333-9AB7-42CA-B010-A98F5C1F7260}"/>
              </a:ext>
            </a:extLst>
          </p:cNvPr>
          <p:cNvCxnSpPr>
            <a:cxnSpLocks/>
          </p:cNvCxnSpPr>
          <p:nvPr/>
        </p:nvCxnSpPr>
        <p:spPr>
          <a:xfrm>
            <a:off x="1053547" y="546651"/>
            <a:ext cx="11138453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1F47C10-62B6-49DC-875F-5C2A3C1E8FBA}"/>
              </a:ext>
            </a:extLst>
          </p:cNvPr>
          <p:cNvSpPr txBox="1"/>
          <p:nvPr/>
        </p:nvSpPr>
        <p:spPr>
          <a:xfrm>
            <a:off x="9536350" y="706173"/>
            <a:ext cx="1711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295DA8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(3) </a:t>
            </a:r>
            <a:r>
              <a:rPr lang="ko-KR" altLang="en-US" sz="2000" dirty="0">
                <a:solidFill>
                  <a:srgbClr val="295DA8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구성도</a:t>
            </a: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7C4C347F-2D4E-4067-88F2-EDB85FBEAC9E}"/>
              </a:ext>
            </a:extLst>
          </p:cNvPr>
          <p:cNvGrpSpPr/>
          <p:nvPr/>
        </p:nvGrpSpPr>
        <p:grpSpPr>
          <a:xfrm>
            <a:off x="2268820" y="1321108"/>
            <a:ext cx="8123069" cy="4893262"/>
            <a:chOff x="2304321" y="1589326"/>
            <a:chExt cx="8123069" cy="4893262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0AA46796-95FC-485C-9B80-2EECB456A747}"/>
                </a:ext>
              </a:extLst>
            </p:cNvPr>
            <p:cNvGrpSpPr/>
            <p:nvPr/>
          </p:nvGrpSpPr>
          <p:grpSpPr>
            <a:xfrm>
              <a:off x="6783365" y="5658929"/>
              <a:ext cx="879433" cy="245310"/>
              <a:chOff x="12364720" y="2329204"/>
              <a:chExt cx="1122680" cy="281916"/>
            </a:xfrm>
          </p:grpSpPr>
          <p:cxnSp>
            <p:nvCxnSpPr>
              <p:cNvPr id="87" name="직선 화살표 연결선 86">
                <a:extLst>
                  <a:ext uri="{FF2B5EF4-FFF2-40B4-BE49-F238E27FC236}">
                    <a16:creationId xmlns:a16="http://schemas.microsoft.com/office/drawing/2014/main" id="{C798BA5B-D9D9-44B9-A28A-A3FB365D49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77530" y="2329204"/>
                <a:ext cx="1109870" cy="0"/>
              </a:xfrm>
              <a:prstGeom prst="straightConnector1">
                <a:avLst/>
              </a:prstGeom>
              <a:ln w="76200">
                <a:solidFill>
                  <a:srgbClr val="295DA8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화살표 연결선 87">
                <a:extLst>
                  <a:ext uri="{FF2B5EF4-FFF2-40B4-BE49-F238E27FC236}">
                    <a16:creationId xmlns:a16="http://schemas.microsoft.com/office/drawing/2014/main" id="{2F7F8E16-1B71-4FD2-B328-9E8DF30B7D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364720" y="2611120"/>
                <a:ext cx="1087120" cy="0"/>
              </a:xfrm>
              <a:prstGeom prst="straightConnector1">
                <a:avLst/>
              </a:prstGeom>
              <a:ln w="76200">
                <a:solidFill>
                  <a:srgbClr val="295DA8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0" name="그림 39" descr="표지판, 그리기, 옅은이(가) 표시된 사진&#10;&#10;자동 생성된 설명">
              <a:extLst>
                <a:ext uri="{FF2B5EF4-FFF2-40B4-BE49-F238E27FC236}">
                  <a16:creationId xmlns:a16="http://schemas.microsoft.com/office/drawing/2014/main" id="{24A6B696-EEF0-4FC7-9107-0772E12DE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1691" y="4541912"/>
              <a:ext cx="1440000" cy="1440000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187E8F11-D35C-4999-A7DE-56672DBD7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4722" y="1627892"/>
              <a:ext cx="1440000" cy="1440000"/>
            </a:xfrm>
            <a:prstGeom prst="rect">
              <a:avLst/>
            </a:prstGeom>
          </p:spPr>
        </p:pic>
        <p:pic>
          <p:nvPicPr>
            <p:cNvPr id="44" name="그림 43" descr="그리기, 시계, 옅은이(가) 표시된 사진&#10;&#10;자동 생성된 설명">
              <a:extLst>
                <a:ext uri="{FF2B5EF4-FFF2-40B4-BE49-F238E27FC236}">
                  <a16:creationId xmlns:a16="http://schemas.microsoft.com/office/drawing/2014/main" id="{91BE0C64-D13C-4A38-B752-232C0582C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4666" y="4547476"/>
              <a:ext cx="1440000" cy="1440000"/>
            </a:xfrm>
            <a:prstGeom prst="rect">
              <a:avLst/>
            </a:prstGeom>
          </p:spPr>
        </p:pic>
        <p:pic>
          <p:nvPicPr>
            <p:cNvPr id="46" name="그림 45" descr="컴퓨터, 앉아있는이(가) 표시된 사진&#10;&#10;자동 생성된 설명">
              <a:extLst>
                <a:ext uri="{FF2B5EF4-FFF2-40B4-BE49-F238E27FC236}">
                  <a16:creationId xmlns:a16="http://schemas.microsoft.com/office/drawing/2014/main" id="{4ED57308-D3FD-4C63-B257-FF465B435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4920" y="1589326"/>
              <a:ext cx="1440000" cy="1440000"/>
            </a:xfrm>
            <a:prstGeom prst="rect">
              <a:avLst/>
            </a:prstGeom>
          </p:spPr>
        </p:pic>
        <p:pic>
          <p:nvPicPr>
            <p:cNvPr id="48" name="그림 47" descr="그리기이(가) 표시된 사진&#10;&#10;자동 생성된 설명">
              <a:extLst>
                <a:ext uri="{FF2B5EF4-FFF2-40B4-BE49-F238E27FC236}">
                  <a16:creationId xmlns:a16="http://schemas.microsoft.com/office/drawing/2014/main" id="{BC6EC48F-1C9F-4824-9418-114A7BAE8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4321" y="3458144"/>
              <a:ext cx="1440000" cy="144000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FD6D3B2-6DF3-439D-8221-8555B6B987F2}"/>
                </a:ext>
              </a:extLst>
            </p:cNvPr>
            <p:cNvSpPr txBox="1"/>
            <p:nvPr/>
          </p:nvSpPr>
          <p:spPr>
            <a:xfrm>
              <a:off x="2304321" y="4898144"/>
              <a:ext cx="144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highlight>
                    <a:srgbClr val="FFCC99"/>
                  </a:highlight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서버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899889B-A26B-48FF-A8E6-550382BD266B}"/>
                </a:ext>
              </a:extLst>
            </p:cNvPr>
            <p:cNvSpPr txBox="1"/>
            <p:nvPr/>
          </p:nvSpPr>
          <p:spPr>
            <a:xfrm>
              <a:off x="4544922" y="2830606"/>
              <a:ext cx="1719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highlight>
                    <a:srgbClr val="FFCC99"/>
                  </a:highlight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카메라</a:t>
              </a:r>
              <a:r>
                <a:rPr lang="en-US" altLang="ko-KR" sz="1400" dirty="0">
                  <a:highlight>
                    <a:srgbClr val="FFCC99"/>
                  </a:highlight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(</a:t>
              </a:r>
              <a:r>
                <a:rPr lang="ko-KR" altLang="en-US" sz="1400" dirty="0">
                  <a:highlight>
                    <a:srgbClr val="FFCC99"/>
                  </a:highlight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노트북</a:t>
              </a:r>
              <a:r>
                <a:rPr lang="en-US" altLang="ko-KR" sz="1400" dirty="0">
                  <a:highlight>
                    <a:srgbClr val="FFCC99"/>
                  </a:highlight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)</a:t>
              </a:r>
              <a:endParaRPr lang="ko-KR" altLang="en-US" sz="1400" dirty="0">
                <a:highlight>
                  <a:srgbClr val="FFCC99"/>
                </a:highlight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95730AE-A382-407B-984A-9148AEB56ED2}"/>
                </a:ext>
              </a:extLst>
            </p:cNvPr>
            <p:cNvSpPr txBox="1"/>
            <p:nvPr/>
          </p:nvSpPr>
          <p:spPr>
            <a:xfrm>
              <a:off x="8291587" y="2805008"/>
              <a:ext cx="144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highlight>
                    <a:srgbClr val="FFCC99"/>
                  </a:highlight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센서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15DEC78-3908-4F29-BA8F-87EF163D2F50}"/>
                </a:ext>
              </a:extLst>
            </p:cNvPr>
            <p:cNvSpPr txBox="1"/>
            <p:nvPr/>
          </p:nvSpPr>
          <p:spPr>
            <a:xfrm>
              <a:off x="4684666" y="5959368"/>
              <a:ext cx="1440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highlight>
                    <a:srgbClr val="FFCC99"/>
                  </a:highlight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(</a:t>
              </a:r>
              <a:r>
                <a:rPr lang="ko-KR" altLang="en-US" sz="1400" dirty="0">
                  <a:highlight>
                    <a:srgbClr val="FFCC99"/>
                  </a:highlight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치매 환자</a:t>
              </a:r>
              <a:r>
                <a:rPr lang="en-US" altLang="ko-KR" sz="1400" dirty="0">
                  <a:highlight>
                    <a:srgbClr val="FFCC99"/>
                  </a:highlight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)</a:t>
              </a:r>
              <a:r>
                <a:rPr lang="ko-KR" altLang="en-US" sz="1400" dirty="0">
                  <a:highlight>
                    <a:srgbClr val="FFCC99"/>
                  </a:highlight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endParaRPr lang="en-US" altLang="ko-KR" sz="1400" dirty="0">
                <a:highlight>
                  <a:srgbClr val="FFCC99"/>
                </a:highlight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ctr"/>
              <a:r>
                <a:rPr lang="ko-KR" altLang="en-US" sz="1400" dirty="0">
                  <a:highlight>
                    <a:srgbClr val="FFCC99"/>
                  </a:highlight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추적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0898619-6567-43A9-A00F-09A12B7B458F}"/>
                </a:ext>
              </a:extLst>
            </p:cNvPr>
            <p:cNvSpPr txBox="1"/>
            <p:nvPr/>
          </p:nvSpPr>
          <p:spPr>
            <a:xfrm>
              <a:off x="8028401" y="6002126"/>
              <a:ext cx="23989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highlight>
                    <a:srgbClr val="FFCC99"/>
                  </a:highlight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보호자 어플리케이션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2CE6FA9-2E9F-4736-9C14-BD448E33C969}"/>
                </a:ext>
              </a:extLst>
            </p:cNvPr>
            <p:cNvSpPr txBox="1"/>
            <p:nvPr/>
          </p:nvSpPr>
          <p:spPr>
            <a:xfrm>
              <a:off x="3734384" y="3826910"/>
              <a:ext cx="144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u="sng" dirty="0">
                  <a:solidFill>
                    <a:schemeClr val="bg2">
                      <a:lumMod val="5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위치 </a:t>
              </a:r>
              <a:r>
                <a:rPr lang="ko-KR" altLang="en-US" sz="1600" u="sng" dirty="0" err="1">
                  <a:solidFill>
                    <a:schemeClr val="bg2">
                      <a:lumMod val="5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자료값</a:t>
              </a:r>
              <a:r>
                <a:rPr lang="ko-KR" altLang="en-US" sz="1600" u="sng" dirty="0">
                  <a:solidFill>
                    <a:schemeClr val="bg2">
                      <a:lumMod val="5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전송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9AFE408-6150-4ADB-B23D-79CB44414170}"/>
                </a:ext>
              </a:extLst>
            </p:cNvPr>
            <p:cNvSpPr txBox="1"/>
            <p:nvPr/>
          </p:nvSpPr>
          <p:spPr>
            <a:xfrm>
              <a:off x="6487032" y="4459057"/>
              <a:ext cx="14400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u="sng" dirty="0">
                  <a:solidFill>
                    <a:schemeClr val="bg2">
                      <a:lumMod val="5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위험 감지 </a:t>
              </a:r>
              <a:endParaRPr lang="en-US" altLang="ko-KR" sz="1600" u="sng" dirty="0">
                <a:solidFill>
                  <a:schemeClr val="bg2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및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ctr"/>
              <a:r>
                <a:rPr lang="ko-KR" altLang="en-US" sz="1600" u="sng" dirty="0">
                  <a:solidFill>
                    <a:schemeClr val="bg2">
                      <a:lumMod val="5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실시간 보고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전송</a:t>
              </a: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894CEF58-2F7F-4CCE-ADDF-31BA602F77DB}"/>
                </a:ext>
              </a:extLst>
            </p:cNvPr>
            <p:cNvGrpSpPr/>
            <p:nvPr/>
          </p:nvGrpSpPr>
          <p:grpSpPr>
            <a:xfrm rot="1568593">
              <a:off x="3656432" y="5233230"/>
              <a:ext cx="879433" cy="245310"/>
              <a:chOff x="12364720" y="2329204"/>
              <a:chExt cx="1122680" cy="281916"/>
            </a:xfrm>
          </p:grpSpPr>
          <p:cxnSp>
            <p:nvCxnSpPr>
              <p:cNvPr id="78" name="직선 화살표 연결선 77">
                <a:extLst>
                  <a:ext uri="{FF2B5EF4-FFF2-40B4-BE49-F238E27FC236}">
                    <a16:creationId xmlns:a16="http://schemas.microsoft.com/office/drawing/2014/main" id="{2CE56AFB-A744-4DD6-BCE1-988BB4AA13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77530" y="2329204"/>
                <a:ext cx="1109870" cy="0"/>
              </a:xfrm>
              <a:prstGeom prst="straightConnector1">
                <a:avLst/>
              </a:prstGeom>
              <a:ln w="76200">
                <a:solidFill>
                  <a:srgbClr val="295DA8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화살표 연결선 78">
                <a:extLst>
                  <a:ext uri="{FF2B5EF4-FFF2-40B4-BE49-F238E27FC236}">
                    <a16:creationId xmlns:a16="http://schemas.microsoft.com/office/drawing/2014/main" id="{6EAB1806-F3D7-4F21-A7F7-9185BA04FB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364720" y="2611120"/>
                <a:ext cx="1087120" cy="0"/>
              </a:xfrm>
              <a:prstGeom prst="straightConnector1">
                <a:avLst/>
              </a:prstGeom>
              <a:ln w="76200">
                <a:solidFill>
                  <a:srgbClr val="295DA8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7E99EE01-2DA9-4B67-A554-63F0334A4919}"/>
                </a:ext>
              </a:extLst>
            </p:cNvPr>
            <p:cNvGrpSpPr/>
            <p:nvPr/>
          </p:nvGrpSpPr>
          <p:grpSpPr>
            <a:xfrm rot="19686281">
              <a:off x="3477121" y="2554597"/>
              <a:ext cx="879433" cy="245310"/>
              <a:chOff x="12364720" y="2329204"/>
              <a:chExt cx="1122680" cy="281916"/>
            </a:xfrm>
          </p:grpSpPr>
          <p:cxnSp>
            <p:nvCxnSpPr>
              <p:cNvPr id="81" name="직선 화살표 연결선 80">
                <a:extLst>
                  <a:ext uri="{FF2B5EF4-FFF2-40B4-BE49-F238E27FC236}">
                    <a16:creationId xmlns:a16="http://schemas.microsoft.com/office/drawing/2014/main" id="{0C0FA96F-577A-4213-A3F9-2A4B054577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77530" y="2329204"/>
                <a:ext cx="1109870" cy="0"/>
              </a:xfrm>
              <a:prstGeom prst="straightConnector1">
                <a:avLst/>
              </a:prstGeom>
              <a:ln w="76200">
                <a:solidFill>
                  <a:srgbClr val="295DA8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화살표 연결선 81">
                <a:extLst>
                  <a:ext uri="{FF2B5EF4-FFF2-40B4-BE49-F238E27FC236}">
                    <a16:creationId xmlns:a16="http://schemas.microsoft.com/office/drawing/2014/main" id="{DDAC44EF-38FF-4F21-A7B6-3FA9A13E34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364720" y="2611120"/>
                <a:ext cx="1087120" cy="0"/>
              </a:xfrm>
              <a:prstGeom prst="straightConnector1">
                <a:avLst/>
              </a:prstGeom>
              <a:ln w="76200">
                <a:solidFill>
                  <a:srgbClr val="295DA8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66070513-6829-4B8F-AEFC-72B511A542CB}"/>
                </a:ext>
              </a:extLst>
            </p:cNvPr>
            <p:cNvGrpSpPr/>
            <p:nvPr/>
          </p:nvGrpSpPr>
          <p:grpSpPr>
            <a:xfrm>
              <a:off x="6762298" y="2307217"/>
              <a:ext cx="879433" cy="245310"/>
              <a:chOff x="12364720" y="2329204"/>
              <a:chExt cx="1122680" cy="281916"/>
            </a:xfrm>
          </p:grpSpPr>
          <p:cxnSp>
            <p:nvCxnSpPr>
              <p:cNvPr id="84" name="직선 화살표 연결선 83">
                <a:extLst>
                  <a:ext uri="{FF2B5EF4-FFF2-40B4-BE49-F238E27FC236}">
                    <a16:creationId xmlns:a16="http://schemas.microsoft.com/office/drawing/2014/main" id="{9320376C-7559-444A-A26E-AB0AB035C4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77530" y="2329204"/>
                <a:ext cx="1109870" cy="0"/>
              </a:xfrm>
              <a:prstGeom prst="straightConnector1">
                <a:avLst/>
              </a:prstGeom>
              <a:ln w="76200">
                <a:solidFill>
                  <a:srgbClr val="295DA8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화살표 연결선 84">
                <a:extLst>
                  <a:ext uri="{FF2B5EF4-FFF2-40B4-BE49-F238E27FC236}">
                    <a16:creationId xmlns:a16="http://schemas.microsoft.com/office/drawing/2014/main" id="{17949CBF-367A-4D4F-B94E-248A73B4DA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364720" y="2611120"/>
                <a:ext cx="1087120" cy="0"/>
              </a:xfrm>
              <a:prstGeom prst="straightConnector1">
                <a:avLst/>
              </a:prstGeom>
              <a:ln w="76200">
                <a:solidFill>
                  <a:srgbClr val="295DA8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81320A7F-7A83-4D7F-BE04-0813827C6454}"/>
              </a:ext>
            </a:extLst>
          </p:cNvPr>
          <p:cNvCxnSpPr>
            <a:cxnSpLocks/>
          </p:cNvCxnSpPr>
          <p:nvPr/>
        </p:nvCxnSpPr>
        <p:spPr>
          <a:xfrm>
            <a:off x="-81280" y="3429000"/>
            <a:ext cx="1160780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C1E231C-B85A-4740-BCA1-B060CB297F1F}"/>
              </a:ext>
            </a:extLst>
          </p:cNvPr>
          <p:cNvSpPr/>
          <p:nvPr/>
        </p:nvSpPr>
        <p:spPr>
          <a:xfrm rot="16200000">
            <a:off x="5711891" y="988196"/>
            <a:ext cx="894545" cy="395697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82C4A41-47F7-420A-8F91-F52FD5ADA362}"/>
              </a:ext>
            </a:extLst>
          </p:cNvPr>
          <p:cNvSpPr/>
          <p:nvPr/>
        </p:nvSpPr>
        <p:spPr>
          <a:xfrm rot="18091475">
            <a:off x="6164748" y="1113213"/>
            <a:ext cx="693153" cy="237566"/>
          </a:xfrm>
          <a:prstGeom prst="rect">
            <a:avLst/>
          </a:prstGeom>
          <a:solidFill>
            <a:srgbClr val="FCFAA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D2489CC-701F-4FE5-9FDE-C4FB843E3AE4}"/>
              </a:ext>
            </a:extLst>
          </p:cNvPr>
          <p:cNvGrpSpPr/>
          <p:nvPr/>
        </p:nvGrpSpPr>
        <p:grpSpPr>
          <a:xfrm rot="10800000">
            <a:off x="-42595" y="4796712"/>
            <a:ext cx="836358" cy="2363856"/>
            <a:chOff x="10346634" y="1510750"/>
            <a:chExt cx="1849172" cy="4834805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76984BEF-5927-4B53-BFE1-806A24B9F90F}"/>
                </a:ext>
              </a:extLst>
            </p:cNvPr>
            <p:cNvGrpSpPr/>
            <p:nvPr/>
          </p:nvGrpSpPr>
          <p:grpSpPr>
            <a:xfrm>
              <a:off x="10346634" y="1510750"/>
              <a:ext cx="178899" cy="4834805"/>
              <a:chOff x="10346634" y="1510750"/>
              <a:chExt cx="178899" cy="4834805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A8C7D603-52B8-4B59-A0A3-6AC6C6B7B0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6148" y="1610139"/>
                <a:ext cx="0" cy="4735416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82103860-2711-41E6-BDD1-FC9BBD90732C}"/>
                  </a:ext>
                </a:extLst>
              </p:cNvPr>
              <p:cNvSpPr/>
              <p:nvPr/>
            </p:nvSpPr>
            <p:spPr>
              <a:xfrm>
                <a:off x="10346634" y="1510750"/>
                <a:ext cx="178899" cy="178899"/>
              </a:xfrm>
              <a:prstGeom prst="ellipse">
                <a:avLst/>
              </a:prstGeom>
              <a:solidFill>
                <a:schemeClr val="bg1"/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2D921C50-780F-4BD0-95F5-01A29EBC3C11}"/>
                </a:ext>
              </a:extLst>
            </p:cNvPr>
            <p:cNvCxnSpPr>
              <a:cxnSpLocks/>
            </p:cNvCxnSpPr>
            <p:nvPr/>
          </p:nvCxnSpPr>
          <p:spPr>
            <a:xfrm>
              <a:off x="10401300" y="6321287"/>
              <a:ext cx="1794506" cy="0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6AE68BC-91AD-435B-B8A5-98B05A389319}"/>
              </a:ext>
            </a:extLst>
          </p:cNvPr>
          <p:cNvGrpSpPr/>
          <p:nvPr/>
        </p:nvGrpSpPr>
        <p:grpSpPr>
          <a:xfrm>
            <a:off x="-582371" y="4426748"/>
            <a:ext cx="1252739" cy="89676"/>
            <a:chOff x="-580390" y="4421144"/>
            <a:chExt cx="1252739" cy="89676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7AB4C19-0DF8-40CB-8EAF-DFFEAD69F5A7}"/>
                </a:ext>
              </a:extLst>
            </p:cNvPr>
            <p:cNvCxnSpPr>
              <a:cxnSpLocks/>
            </p:cNvCxnSpPr>
            <p:nvPr/>
          </p:nvCxnSpPr>
          <p:spPr>
            <a:xfrm>
              <a:off x="-580390" y="4465982"/>
              <a:ext cx="1160780" cy="0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770B29DC-11DF-4279-856C-DA1700945C0D}"/>
                </a:ext>
              </a:extLst>
            </p:cNvPr>
            <p:cNvSpPr/>
            <p:nvPr/>
          </p:nvSpPr>
          <p:spPr>
            <a:xfrm>
              <a:off x="582673" y="4421144"/>
              <a:ext cx="89676" cy="89676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16527816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6AB9DAE-3C58-4F2D-B420-10D53AB52BC7}"/>
              </a:ext>
            </a:extLst>
          </p:cNvPr>
          <p:cNvCxnSpPr>
            <a:cxnSpLocks/>
          </p:cNvCxnSpPr>
          <p:nvPr/>
        </p:nvCxnSpPr>
        <p:spPr>
          <a:xfrm>
            <a:off x="0" y="546652"/>
            <a:ext cx="1063487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5D6299E-CB63-415D-91DA-4FB5AA3753E5}"/>
              </a:ext>
            </a:extLst>
          </p:cNvPr>
          <p:cNvCxnSpPr>
            <a:cxnSpLocks/>
          </p:cNvCxnSpPr>
          <p:nvPr/>
        </p:nvCxnSpPr>
        <p:spPr>
          <a:xfrm>
            <a:off x="1053548" y="521970"/>
            <a:ext cx="9939" cy="4696077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998AF460-8A50-401C-AD14-58BCE1256D36}"/>
              </a:ext>
            </a:extLst>
          </p:cNvPr>
          <p:cNvSpPr/>
          <p:nvPr/>
        </p:nvSpPr>
        <p:spPr>
          <a:xfrm>
            <a:off x="964097" y="5173322"/>
            <a:ext cx="178899" cy="178899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300872C-A8DF-4FE1-A228-6E7D074F8B74}"/>
              </a:ext>
            </a:extLst>
          </p:cNvPr>
          <p:cNvGrpSpPr/>
          <p:nvPr/>
        </p:nvGrpSpPr>
        <p:grpSpPr>
          <a:xfrm>
            <a:off x="964098" y="6221898"/>
            <a:ext cx="11227902" cy="178899"/>
            <a:chOff x="964098" y="6221898"/>
            <a:chExt cx="11227902" cy="178899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BA9458B-C204-4098-8BE0-A4F8F5609B63}"/>
                </a:ext>
              </a:extLst>
            </p:cNvPr>
            <p:cNvCxnSpPr/>
            <p:nvPr/>
          </p:nvCxnSpPr>
          <p:spPr>
            <a:xfrm>
              <a:off x="1053548" y="6311348"/>
              <a:ext cx="11138452" cy="0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CEA5B718-69A6-4701-B9DA-3425A0D84009}"/>
                </a:ext>
              </a:extLst>
            </p:cNvPr>
            <p:cNvSpPr/>
            <p:nvPr/>
          </p:nvSpPr>
          <p:spPr>
            <a:xfrm>
              <a:off x="964098" y="6221898"/>
              <a:ext cx="178899" cy="178899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A154ACE-7EDD-4DB8-A698-A1C1CDE97CD5}"/>
              </a:ext>
            </a:extLst>
          </p:cNvPr>
          <p:cNvSpPr txBox="1"/>
          <p:nvPr/>
        </p:nvSpPr>
        <p:spPr>
          <a:xfrm>
            <a:off x="192377" y="5402339"/>
            <a:ext cx="3372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FCFAA8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3. (“</a:t>
            </a:r>
            <a:r>
              <a:rPr lang="ko-KR" altLang="en-US" sz="4400" dirty="0">
                <a:solidFill>
                  <a:srgbClr val="FCFAA8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개발</a:t>
            </a:r>
            <a:r>
              <a:rPr lang="en-US" altLang="ko-KR" sz="4400" dirty="0">
                <a:solidFill>
                  <a:srgbClr val="FCFAA8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”);</a:t>
            </a:r>
            <a:endParaRPr lang="ko-KR" altLang="en-US" sz="4400" dirty="0">
              <a:solidFill>
                <a:srgbClr val="FCFAA8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B06647-72C1-4307-B45E-6AA24A8520F2}"/>
              </a:ext>
            </a:extLst>
          </p:cNvPr>
          <p:cNvSpPr txBox="1"/>
          <p:nvPr/>
        </p:nvSpPr>
        <p:spPr>
          <a:xfrm>
            <a:off x="3299293" y="5801925"/>
            <a:ext cx="1628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295DA8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(1) </a:t>
            </a:r>
            <a:r>
              <a:rPr lang="ko-KR" altLang="en-US" sz="2000" dirty="0">
                <a:solidFill>
                  <a:srgbClr val="295DA8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딥러닝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5891A60-82A1-44D7-A35A-7B37E644B990}"/>
              </a:ext>
            </a:extLst>
          </p:cNvPr>
          <p:cNvSpPr/>
          <p:nvPr/>
        </p:nvSpPr>
        <p:spPr>
          <a:xfrm>
            <a:off x="1764611" y="546650"/>
            <a:ext cx="9373841" cy="4855689"/>
          </a:xfrm>
          <a:prstGeom prst="rect">
            <a:avLst/>
          </a:prstGeom>
          <a:solidFill>
            <a:srgbClr val="FDFDD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5EB06E-DE0C-46FF-B82E-A5A1F53A65CE}"/>
              </a:ext>
            </a:extLst>
          </p:cNvPr>
          <p:cNvSpPr/>
          <p:nvPr/>
        </p:nvSpPr>
        <p:spPr>
          <a:xfrm rot="16200000">
            <a:off x="10298596" y="2672159"/>
            <a:ext cx="1679711" cy="395697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1642CB-4664-4C72-8904-7020B1E5731E}"/>
              </a:ext>
            </a:extLst>
          </p:cNvPr>
          <p:cNvSpPr/>
          <p:nvPr/>
        </p:nvSpPr>
        <p:spPr>
          <a:xfrm rot="16200000">
            <a:off x="924756" y="2672158"/>
            <a:ext cx="1679711" cy="395697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A83D496-5FC4-46AB-A197-41B9AF1F216C}"/>
              </a:ext>
            </a:extLst>
          </p:cNvPr>
          <p:cNvGrpSpPr/>
          <p:nvPr/>
        </p:nvGrpSpPr>
        <p:grpSpPr>
          <a:xfrm>
            <a:off x="8819374" y="6001980"/>
            <a:ext cx="3372626" cy="53738"/>
            <a:chOff x="964098" y="6221898"/>
            <a:chExt cx="11227902" cy="178899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80555B5-743E-406E-8575-55E5CF8C4FE2}"/>
                </a:ext>
              </a:extLst>
            </p:cNvPr>
            <p:cNvCxnSpPr/>
            <p:nvPr/>
          </p:nvCxnSpPr>
          <p:spPr>
            <a:xfrm>
              <a:off x="1053548" y="6311348"/>
              <a:ext cx="11138452" cy="0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569E3265-E437-478D-830E-4A2AE456C7A6}"/>
                </a:ext>
              </a:extLst>
            </p:cNvPr>
            <p:cNvSpPr/>
            <p:nvPr/>
          </p:nvSpPr>
          <p:spPr>
            <a:xfrm>
              <a:off x="964098" y="6221898"/>
              <a:ext cx="178899" cy="178899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EF633BC-13F4-47E5-A31E-D5F01B90835B}"/>
              </a:ext>
            </a:extLst>
          </p:cNvPr>
          <p:cNvSpPr/>
          <p:nvPr/>
        </p:nvSpPr>
        <p:spPr>
          <a:xfrm rot="17677682">
            <a:off x="10889027" y="2994313"/>
            <a:ext cx="894545" cy="220568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EA61C11-3F1C-4615-8DB3-E44C01FAC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0800000" flipH="1">
            <a:off x="3943797" y="2486623"/>
            <a:ext cx="4680000" cy="252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5AE396-4DF2-4231-98B9-28805350AB3F}"/>
              </a:ext>
            </a:extLst>
          </p:cNvPr>
          <p:cNvSpPr txBox="1"/>
          <p:nvPr/>
        </p:nvSpPr>
        <p:spPr>
          <a:xfrm>
            <a:off x="2117035" y="865799"/>
            <a:ext cx="847011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sz="20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kumimoji="1"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   </a:t>
            </a:r>
            <a:endParaRPr kumimoji="1" lang="en-US" altLang="ko-KR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kumimoji="1" lang="ko-KR" altLang="en-US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여러 딥러닝 네트워크 고려 결과 </a:t>
            </a:r>
            <a:r>
              <a:rPr kumimoji="1" lang="en-US" altLang="ko-KR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=&gt; </a:t>
            </a:r>
            <a:r>
              <a:rPr kumimoji="1" lang="ko-KR" altLang="en-US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치매 환자의 동작이나 얼굴 인식을 위해서는 </a:t>
            </a:r>
            <a:endParaRPr kumimoji="1" lang="en-US" altLang="ko-KR" sz="16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kumimoji="1" lang="en-US" altLang="ko-KR" sz="16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kumimoji="1" lang="en-US" altLang="ko-KR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=&gt; </a:t>
            </a:r>
            <a:r>
              <a:rPr kumimoji="1" lang="en-US" altLang="ko-Kore-KR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Darknet</a:t>
            </a:r>
            <a:r>
              <a:rPr kumimoji="1" lang="ko-KR" altLang="en-US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의 </a:t>
            </a:r>
            <a:r>
              <a:rPr kumimoji="1" lang="en-US" altLang="ko-KR" sz="1600" dirty="0">
                <a:highlight>
                  <a:srgbClr val="FFCC99"/>
                </a:highligh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YOLO v3</a:t>
            </a:r>
            <a:r>
              <a:rPr kumimoji="1" lang="ko-KR" altLang="en-US" sz="1600" dirty="0">
                <a:highlight>
                  <a:srgbClr val="FFCC99"/>
                </a:highligh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가 가장 성능이 좋다고 평가</a:t>
            </a:r>
            <a:endParaRPr kumimoji="1" lang="en-US" altLang="ko-KR" sz="1600" dirty="0">
              <a:highlight>
                <a:srgbClr val="FFCC99"/>
              </a:highlight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101600-B813-46EF-B34F-747B6A59275E}"/>
              </a:ext>
            </a:extLst>
          </p:cNvPr>
          <p:cNvSpPr txBox="1"/>
          <p:nvPr/>
        </p:nvSpPr>
        <p:spPr>
          <a:xfrm>
            <a:off x="1763586" y="799191"/>
            <a:ext cx="34579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highlight>
                  <a:srgbClr val="FDFDDF"/>
                </a:highligh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#1_</a:t>
            </a:r>
            <a:r>
              <a:rPr kumimoji="1" lang="ko-KR" altLang="en-US" sz="2400" dirty="0">
                <a:highlight>
                  <a:srgbClr val="FDFDDF"/>
                </a:highligh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딥러닝 모델 선정</a:t>
            </a:r>
            <a:endParaRPr kumimoji="1" lang="en-US" altLang="ko-KR" sz="2400" dirty="0">
              <a:highlight>
                <a:srgbClr val="FDFDDF"/>
              </a:highlight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32201451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6A518BD-96F4-4590-BFBF-4C83B1BFA7D6}"/>
              </a:ext>
            </a:extLst>
          </p:cNvPr>
          <p:cNvCxnSpPr/>
          <p:nvPr/>
        </p:nvCxnSpPr>
        <p:spPr>
          <a:xfrm>
            <a:off x="0" y="6311348"/>
            <a:ext cx="11138452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88BDF37-423A-4DA0-A31C-1055C70295D0}"/>
              </a:ext>
            </a:extLst>
          </p:cNvPr>
          <p:cNvCxnSpPr>
            <a:cxnSpLocks/>
          </p:cNvCxnSpPr>
          <p:nvPr/>
        </p:nvCxnSpPr>
        <p:spPr>
          <a:xfrm>
            <a:off x="11128513" y="546652"/>
            <a:ext cx="0" cy="5790648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31E89A0-4585-4B37-AE5F-71E4801850E9}"/>
              </a:ext>
            </a:extLst>
          </p:cNvPr>
          <p:cNvCxnSpPr>
            <a:cxnSpLocks/>
          </p:cNvCxnSpPr>
          <p:nvPr/>
        </p:nvCxnSpPr>
        <p:spPr>
          <a:xfrm>
            <a:off x="11104245" y="546651"/>
            <a:ext cx="1087755" cy="1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53F49CDA-ECE8-4BA0-9B79-DD55CE9C26C1}"/>
              </a:ext>
            </a:extLst>
          </p:cNvPr>
          <p:cNvGrpSpPr/>
          <p:nvPr/>
        </p:nvGrpSpPr>
        <p:grpSpPr>
          <a:xfrm>
            <a:off x="593892" y="546651"/>
            <a:ext cx="10510353" cy="5068956"/>
            <a:chOff x="333376" y="546651"/>
            <a:chExt cx="10510353" cy="506895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EFB9E3A-C787-4B4D-97F6-6F10EEE006C1}"/>
                </a:ext>
              </a:extLst>
            </p:cNvPr>
            <p:cNvSpPr/>
            <p:nvPr/>
          </p:nvSpPr>
          <p:spPr>
            <a:xfrm>
              <a:off x="333376" y="546651"/>
              <a:ext cx="10082833" cy="5068956"/>
            </a:xfrm>
            <a:prstGeom prst="rect">
              <a:avLst/>
            </a:prstGeom>
            <a:solidFill>
              <a:srgbClr val="FDFDDF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E35BA3F-D614-42CE-95E5-8FE1C3380903}"/>
                </a:ext>
              </a:extLst>
            </p:cNvPr>
            <p:cNvSpPr/>
            <p:nvPr/>
          </p:nvSpPr>
          <p:spPr>
            <a:xfrm rot="18946311">
              <a:off x="9710638" y="5286383"/>
              <a:ext cx="1133091" cy="220997"/>
            </a:xfrm>
            <a:prstGeom prst="rect">
              <a:avLst/>
            </a:prstGeom>
            <a:solidFill>
              <a:srgbClr val="FCFAA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021C1F8-08E7-426C-84BA-72A5969FA117}"/>
              </a:ext>
            </a:extLst>
          </p:cNvPr>
          <p:cNvGrpSpPr/>
          <p:nvPr/>
        </p:nvGrpSpPr>
        <p:grpSpPr>
          <a:xfrm rot="10800000">
            <a:off x="-139785" y="6001980"/>
            <a:ext cx="3372626" cy="53738"/>
            <a:chOff x="964098" y="6221898"/>
            <a:chExt cx="11227902" cy="178899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71D6C99-A6DD-4446-A24F-A19D52D0A879}"/>
                </a:ext>
              </a:extLst>
            </p:cNvPr>
            <p:cNvCxnSpPr/>
            <p:nvPr/>
          </p:nvCxnSpPr>
          <p:spPr>
            <a:xfrm>
              <a:off x="1053548" y="6311348"/>
              <a:ext cx="11138452" cy="0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E576BA7-82A2-44C0-936A-E85B206569C2}"/>
                </a:ext>
              </a:extLst>
            </p:cNvPr>
            <p:cNvSpPr/>
            <p:nvPr/>
          </p:nvSpPr>
          <p:spPr>
            <a:xfrm>
              <a:off x="964098" y="6221898"/>
              <a:ext cx="178899" cy="178899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5B8045B-77B6-41FE-8D0B-6F73E27AE3B7}"/>
              </a:ext>
            </a:extLst>
          </p:cNvPr>
          <p:cNvGrpSpPr/>
          <p:nvPr/>
        </p:nvGrpSpPr>
        <p:grpSpPr>
          <a:xfrm flipV="1">
            <a:off x="9536375" y="6574079"/>
            <a:ext cx="2869349" cy="45719"/>
            <a:chOff x="964098" y="6221898"/>
            <a:chExt cx="11227902" cy="178899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7DBF79A-B983-40E7-A478-2E73BB492EED}"/>
                </a:ext>
              </a:extLst>
            </p:cNvPr>
            <p:cNvCxnSpPr/>
            <p:nvPr/>
          </p:nvCxnSpPr>
          <p:spPr>
            <a:xfrm>
              <a:off x="1053548" y="6311348"/>
              <a:ext cx="11138452" cy="0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B38B1F8-7CE5-47C2-A29E-F91F98EB9387}"/>
                </a:ext>
              </a:extLst>
            </p:cNvPr>
            <p:cNvSpPr/>
            <p:nvPr/>
          </p:nvSpPr>
          <p:spPr>
            <a:xfrm>
              <a:off x="964098" y="6221898"/>
              <a:ext cx="178899" cy="178899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1B48775-AF58-49DA-A4B0-28688FBE2E91}"/>
              </a:ext>
            </a:extLst>
          </p:cNvPr>
          <p:cNvGrpSpPr/>
          <p:nvPr/>
        </p:nvGrpSpPr>
        <p:grpSpPr>
          <a:xfrm>
            <a:off x="2180642" y="984144"/>
            <a:ext cx="7197041" cy="2520000"/>
            <a:chOff x="2211427" y="856604"/>
            <a:chExt cx="7197041" cy="2520000"/>
          </a:xfrm>
        </p:grpSpPr>
        <p:pic>
          <p:nvPicPr>
            <p:cNvPr id="20" name="Picture 4" descr="OpenCV - 위키백과, 우리 모두의 백과사전">
              <a:extLst>
                <a:ext uri="{FF2B5EF4-FFF2-40B4-BE49-F238E27FC236}">
                  <a16:creationId xmlns:a16="http://schemas.microsoft.com/office/drawing/2014/main" id="{839DDA48-A006-4205-B143-09A2317A426B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05" b="97189" l="0" r="98020">
                          <a14:foregroundMark x1="19307" y1="44177" x2="19307" y2="44177"/>
                          <a14:foregroundMark x1="3960" y1="56225" x2="3960" y2="56225"/>
                          <a14:foregroundMark x1="38119" y1="22892" x2="38119" y2="22892"/>
                          <a14:foregroundMark x1="48515" y1="5622" x2="48515" y2="5622"/>
                          <a14:foregroundMark x1="50000" y1="1205" x2="50000" y2="1205"/>
                          <a14:foregroundMark x1="59406" y1="57430" x2="59406" y2="57430"/>
                          <a14:foregroundMark x1="93564" y1="58233" x2="93564" y2="58233"/>
                          <a14:foregroundMark x1="98020" y1="55020" x2="98020" y2="55020"/>
                          <a14:foregroundMark x1="990" y1="56225" x2="990" y2="56225"/>
                          <a14:foregroundMark x1="15347" y1="84739" x2="15347" y2="84739"/>
                          <a14:foregroundMark x1="16832" y1="91566" x2="16832" y2="91566"/>
                          <a14:foregroundMark x1="1980" y1="84337" x2="1980" y2="84337"/>
                          <a14:foregroundMark x1="2475" y1="81526" x2="2475" y2="81526"/>
                          <a14:foregroundMark x1="1980" y1="83133" x2="3960" y2="91968"/>
                          <a14:foregroundMark x1="21287" y1="87149" x2="21287" y2="87149"/>
                          <a14:foregroundMark x1="22277" y1="97189" x2="22277" y2="97189"/>
                          <a14:foregroundMark x1="32673" y1="89558" x2="32673" y2="89558"/>
                          <a14:foregroundMark x1="46535" y1="88755" x2="46535" y2="88755"/>
                          <a14:foregroundMark x1="36634" y1="89558" x2="36634" y2="89558"/>
                          <a14:foregroundMark x1="51485" y1="89558" x2="51485" y2="89558"/>
                          <a14:foregroundMark x1="61386" y1="87952" x2="61386" y2="87952"/>
                          <a14:foregroundMark x1="79703" y1="82329" x2="79703" y2="82329"/>
                          <a14:foregroundMark x1="67327" y1="85141" x2="67327" y2="85141"/>
                          <a14:foregroundMark x1="87129" y1="86345" x2="87129" y2="86345"/>
                          <a14:foregroundMark x1="94059" y1="88755" x2="94059" y2="88755"/>
                          <a14:backgroundMark x1="8416" y1="15663" x2="8416" y2="15663"/>
                          <a14:backgroundMark x1="13366" y1="15663" x2="14851" y2="31325"/>
                          <a14:backgroundMark x1="14851" y1="31325" x2="3465" y2="16466"/>
                          <a14:backgroundMark x1="3465" y1="16466" x2="6931" y2="32932"/>
                          <a14:backgroundMark x1="6931" y1="32932" x2="11881" y2="10040"/>
                          <a14:backgroundMark x1="11881" y1="10040" x2="13861" y2="27309"/>
                          <a14:backgroundMark x1="13861" y1="27309" x2="32178" y2="34538"/>
                          <a14:backgroundMark x1="32178" y1="34538" x2="54950" y2="37751"/>
                          <a14:backgroundMark x1="54950" y1="37751" x2="75248" y2="33735"/>
                          <a14:backgroundMark x1="75248" y1="33735" x2="82673" y2="76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1427" y="856604"/>
              <a:ext cx="2520000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2B427E00-48B5-414C-8E1C-237FB81AF4BE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8468" y="856604"/>
              <a:ext cx="3600000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46182D8-4A6B-467D-8EBE-91769EFC971B}"/>
              </a:ext>
            </a:extLst>
          </p:cNvPr>
          <p:cNvSpPr/>
          <p:nvPr/>
        </p:nvSpPr>
        <p:spPr>
          <a:xfrm>
            <a:off x="6096000" y="3786642"/>
            <a:ext cx="457445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>
                <a:highlight>
                  <a:srgbClr val="FCFAA8"/>
                </a:highligh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Yolo</a:t>
            </a:r>
            <a:r>
              <a:rPr lang="en-US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= </a:t>
            </a:r>
            <a:r>
              <a:rPr lang="ko-KR" altLang="en-US" dirty="0" err="1">
                <a:highlight>
                  <a:srgbClr val="FCFAA8"/>
                </a:highligh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딥러닝</a:t>
            </a:r>
            <a:r>
              <a:rPr lang="ko-KR" altLang="en-US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을</a:t>
            </a:r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하기위한 프로그램 </a:t>
            </a:r>
            <a:endParaRPr lang="en-US" altLang="ko-KR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just"/>
            <a:endParaRPr lang="en-US" altLang="ko-KR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just"/>
            <a:r>
              <a:rPr lang="en-US" altLang="ko-KR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+)) COMPUTER</a:t>
            </a:r>
          </a:p>
          <a:p>
            <a:pPr algn="just"/>
            <a:r>
              <a:rPr lang="en-US" altLang="ko-KR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    VISION</a:t>
            </a:r>
          </a:p>
          <a:p>
            <a:pPr algn="just"/>
            <a:r>
              <a:rPr lang="en-US" altLang="ko-KR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    OBJECT</a:t>
            </a:r>
          </a:p>
          <a:p>
            <a:pPr algn="just"/>
            <a:r>
              <a:rPr lang="en-US" altLang="ko-KR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    DETECTION?</a:t>
            </a:r>
            <a:endParaRPr lang="ko-KR" altLang="en-US" u="sng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B28CD29-F529-4DAC-965C-82C550E6A603}"/>
              </a:ext>
            </a:extLst>
          </p:cNvPr>
          <p:cNvGrpSpPr/>
          <p:nvPr/>
        </p:nvGrpSpPr>
        <p:grpSpPr>
          <a:xfrm>
            <a:off x="1069758" y="3759994"/>
            <a:ext cx="4574454" cy="1503614"/>
            <a:chOff x="1069758" y="3759774"/>
            <a:chExt cx="4574454" cy="150361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CBDC197-5489-4DBA-BFF5-CDEA86E24502}"/>
                </a:ext>
              </a:extLst>
            </p:cNvPr>
            <p:cNvSpPr/>
            <p:nvPr/>
          </p:nvSpPr>
          <p:spPr>
            <a:xfrm>
              <a:off x="1069758" y="4340058"/>
              <a:ext cx="457445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highlight>
                    <a:srgbClr val="FFCC99"/>
                  </a:highlight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연산효율성</a:t>
              </a:r>
              <a:r>
                <a:rPr lang="ko-KR" altLang="en-US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과 </a:t>
              </a:r>
              <a:r>
                <a:rPr lang="ko-KR" altLang="en-US" dirty="0">
                  <a:highlight>
                    <a:srgbClr val="FFCC99"/>
                  </a:highlight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실시간 애플리케이션</a:t>
              </a:r>
              <a:r>
                <a:rPr lang="ko-KR" altLang="en-US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에 중점 </a:t>
              </a:r>
              <a:endParaRPr lang="en-US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ctr"/>
              <a:r>
                <a:rPr lang="en-US" altLang="ko-KR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&amp;</a:t>
              </a:r>
            </a:p>
            <a:p>
              <a:pPr algn="ctr"/>
              <a:r>
                <a:rPr lang="en-US" altLang="ko-KR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알고리즘 방식으로 설계</a:t>
              </a:r>
              <a:endParaRPr lang="en-US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51B73E-B852-43BE-ABB3-0FD8FCE0F00A}"/>
                </a:ext>
              </a:extLst>
            </p:cNvPr>
            <p:cNvSpPr txBox="1"/>
            <p:nvPr/>
          </p:nvSpPr>
          <p:spPr>
            <a:xfrm>
              <a:off x="2047006" y="3759774"/>
              <a:ext cx="26199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err="1">
                  <a:highlight>
                    <a:srgbClr val="FCFAA8"/>
                  </a:highlight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OpenCv</a:t>
              </a:r>
              <a:endParaRPr lang="ko-KR" altLang="en-US" sz="2000" dirty="0">
                <a:highlight>
                  <a:srgbClr val="FCFAA8"/>
                </a:highlight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4707879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88BDF37-423A-4DA0-A31C-1055C70295D0}"/>
              </a:ext>
            </a:extLst>
          </p:cNvPr>
          <p:cNvCxnSpPr>
            <a:cxnSpLocks/>
          </p:cNvCxnSpPr>
          <p:nvPr/>
        </p:nvCxnSpPr>
        <p:spPr>
          <a:xfrm>
            <a:off x="11128513" y="546652"/>
            <a:ext cx="9939" cy="5791283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73E064-6B1A-4991-958A-24FF36F08967}"/>
              </a:ext>
            </a:extLst>
          </p:cNvPr>
          <p:cNvSpPr/>
          <p:nvPr/>
        </p:nvSpPr>
        <p:spPr>
          <a:xfrm>
            <a:off x="590235" y="817445"/>
            <a:ext cx="10187597" cy="5223109"/>
          </a:xfrm>
          <a:prstGeom prst="rect">
            <a:avLst/>
          </a:prstGeom>
          <a:solidFill>
            <a:srgbClr val="FDFDD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6A518BD-96F4-4590-BFBF-4C83B1BFA7D6}"/>
              </a:ext>
            </a:extLst>
          </p:cNvPr>
          <p:cNvCxnSpPr>
            <a:cxnSpLocks/>
          </p:cNvCxnSpPr>
          <p:nvPr/>
        </p:nvCxnSpPr>
        <p:spPr>
          <a:xfrm>
            <a:off x="1778000" y="6311348"/>
            <a:ext cx="9360452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31E89A0-4585-4B37-AE5F-71E4801850E9}"/>
              </a:ext>
            </a:extLst>
          </p:cNvPr>
          <p:cNvCxnSpPr>
            <a:cxnSpLocks/>
          </p:cNvCxnSpPr>
          <p:nvPr/>
        </p:nvCxnSpPr>
        <p:spPr>
          <a:xfrm>
            <a:off x="0" y="546651"/>
            <a:ext cx="11155680" cy="1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E1BBD36-C30D-422A-BB8B-69C4CBF1FCD2}"/>
              </a:ext>
            </a:extLst>
          </p:cNvPr>
          <p:cNvCxnSpPr>
            <a:cxnSpLocks/>
          </p:cNvCxnSpPr>
          <p:nvPr/>
        </p:nvCxnSpPr>
        <p:spPr>
          <a:xfrm flipV="1">
            <a:off x="1788160" y="6284762"/>
            <a:ext cx="1" cy="658709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314EC47-E4C2-4880-8D8C-EFCFF8AEE73E}"/>
              </a:ext>
            </a:extLst>
          </p:cNvPr>
          <p:cNvSpPr txBox="1"/>
          <p:nvPr/>
        </p:nvSpPr>
        <p:spPr>
          <a:xfrm>
            <a:off x="1053548" y="1601195"/>
            <a:ext cx="29898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kumimoji="1" lang="ko-KR" altLang="en-US" sz="14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기본 사양 </a:t>
            </a:r>
            <a:r>
              <a:rPr kumimoji="1" lang="en-US" altLang="ko-KR" sz="14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</a:t>
            </a:r>
          </a:p>
          <a:p>
            <a:r>
              <a:rPr kumimoji="1" lang="en-US" altLang="ko-KR" sz="14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kumimoji="1" lang="en-US" altLang="ko-KR" sz="1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OS: Ubuntu 16.04 LTS</a:t>
            </a:r>
            <a:r>
              <a:rPr kumimoji="1" lang="ko-KR" altLang="en-US" sz="1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endParaRPr kumimoji="1" lang="en-US" altLang="ko-KR" sz="1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kumimoji="1" lang="ko-KR" altLang="en-US" sz="1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kumimoji="1" lang="en-US" altLang="ko-KR" sz="1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CPU: i5</a:t>
            </a:r>
          </a:p>
          <a:p>
            <a:r>
              <a:rPr kumimoji="1" lang="en-US" altLang="ko-KR" sz="1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RAM: 8G</a:t>
            </a:r>
          </a:p>
          <a:p>
            <a:r>
              <a:rPr kumimoji="1" lang="en-US" altLang="ko-KR" sz="1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GPU: X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5304ACB-A0AA-47CD-AB4C-3D3A88151BBE}"/>
              </a:ext>
            </a:extLst>
          </p:cNvPr>
          <p:cNvGrpSpPr/>
          <p:nvPr/>
        </p:nvGrpSpPr>
        <p:grpSpPr>
          <a:xfrm>
            <a:off x="720717" y="3024680"/>
            <a:ext cx="9710681" cy="2536860"/>
            <a:chOff x="720717" y="3024680"/>
            <a:chExt cx="9710681" cy="2536860"/>
          </a:xfrm>
        </p:grpSpPr>
        <p:pic>
          <p:nvPicPr>
            <p:cNvPr id="15" name="그림 14" descr="실내, 모니터, 테이블, 앉아있는이(가) 표시된 사진&#10;&#10;자동 생성된 설명">
              <a:extLst>
                <a:ext uri="{FF2B5EF4-FFF2-40B4-BE49-F238E27FC236}">
                  <a16:creationId xmlns:a16="http://schemas.microsoft.com/office/drawing/2014/main" id="{44AE2EE3-13AA-4E84-A867-9589E35B749A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438" t="20518" r="14105" b="38165"/>
            <a:stretch/>
          </p:blipFill>
          <p:spPr>
            <a:xfrm>
              <a:off x="720717" y="3041540"/>
              <a:ext cx="4680000" cy="2520000"/>
            </a:xfrm>
            <a:prstGeom prst="rect">
              <a:avLst/>
            </a:prstGeom>
          </p:spPr>
        </p:pic>
        <p:pic>
          <p:nvPicPr>
            <p:cNvPr id="16" name="그림 15" descr="실내, 컴퓨터, 앉아있는, 테이블이(가) 표시된 사진&#10;&#10;자동 생성된 설명">
              <a:extLst>
                <a:ext uri="{FF2B5EF4-FFF2-40B4-BE49-F238E27FC236}">
                  <a16:creationId xmlns:a16="http://schemas.microsoft.com/office/drawing/2014/main" id="{2FC1B52A-9D83-4260-9649-FD0C9192925B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4" t="24419" r="744" b="4777"/>
            <a:stretch/>
          </p:blipFill>
          <p:spPr>
            <a:xfrm>
              <a:off x="5751398" y="3024680"/>
              <a:ext cx="4680000" cy="252000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3EC4304-6C1F-45BD-BE57-25CDA661B345}"/>
              </a:ext>
            </a:extLst>
          </p:cNvPr>
          <p:cNvSpPr txBox="1"/>
          <p:nvPr/>
        </p:nvSpPr>
        <p:spPr>
          <a:xfrm>
            <a:off x="4557197" y="1254592"/>
            <a:ext cx="602253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0000"/>
                </a:solidFill>
                <a:highlight>
                  <a:srgbClr val="FFFF00"/>
                </a:highligh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! </a:t>
            </a:r>
            <a:r>
              <a:rPr kumimoji="1" lang="ko-KR" altLang="en-US" b="1" dirty="0">
                <a:solidFill>
                  <a:srgbClr val="FF0000"/>
                </a:solidFill>
                <a:highlight>
                  <a:srgbClr val="FFFF00"/>
                </a:highligh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문제점 </a:t>
            </a:r>
            <a:r>
              <a:rPr kumimoji="1" lang="en-US" altLang="ko-KR" b="1" dirty="0">
                <a:solidFill>
                  <a:srgbClr val="FF0000"/>
                </a:solidFill>
                <a:highlight>
                  <a:srgbClr val="FFFF00"/>
                </a:highligh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!</a:t>
            </a:r>
          </a:p>
          <a:p>
            <a:pPr algn="ctr"/>
            <a:endParaRPr kumimoji="1" lang="en-US" altLang="ko-KR" sz="1600" b="1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kumimoji="1" lang="en-US" altLang="ko-KR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      GPU</a:t>
            </a:r>
            <a:r>
              <a:rPr kumimoji="1" lang="ko-KR" altLang="en-US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가 없어서 기본적인 인식에 대해서는 문제가 없으나</a:t>
            </a:r>
            <a:r>
              <a:rPr kumimoji="1" lang="en-US" altLang="ko-KR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</a:t>
            </a:r>
          </a:p>
          <a:p>
            <a:pPr algn="ctr"/>
            <a:r>
              <a:rPr kumimoji="1" lang="ko-KR" altLang="en-US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   연예인 사진을 </a:t>
            </a:r>
            <a:r>
              <a:rPr kumimoji="1" lang="ko-KR" altLang="en-US" sz="1600" dirty="0" err="1">
                <a:highlight>
                  <a:srgbClr val="FFFF00"/>
                </a:highligh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크롤링</a:t>
            </a:r>
            <a:r>
              <a:rPr kumimoji="1" lang="ko-KR" altLang="en-US" sz="1600" dirty="0">
                <a:highlight>
                  <a:srgbClr val="FFFF00"/>
                </a:highligh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하여 학습을 시키면 </a:t>
            </a:r>
            <a:r>
              <a:rPr kumimoji="1" lang="en-US" altLang="ko-KR" sz="16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70</a:t>
            </a:r>
            <a:r>
              <a:rPr kumimoji="1" lang="ko-KR" altLang="en-US" sz="16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회 정도에서</a:t>
            </a:r>
            <a:r>
              <a:rPr kumimoji="1" lang="en-US" altLang="ko-KR" sz="16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kumimoji="1" lang="ko-KR" altLang="en-US" sz="16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더             이상 </a:t>
            </a:r>
            <a:r>
              <a:rPr kumimoji="1" lang="ko-KR" altLang="en-US" sz="1600" u="sng" dirty="0">
                <a:highlight>
                  <a:srgbClr val="FFFF00"/>
                </a:highligh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진행이 안되는 문제 발생</a:t>
            </a:r>
            <a:r>
              <a:rPr kumimoji="1" lang="en-US" altLang="ko-KR" sz="1600" u="sng" dirty="0">
                <a:highlight>
                  <a:srgbClr val="FFFF00"/>
                </a:highligh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! </a:t>
            </a:r>
            <a:r>
              <a:rPr kumimoji="1" lang="en-US" altLang="ko-KR" sz="16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</a:t>
            </a:r>
            <a:r>
              <a:rPr kumimoji="1" lang="ko-KR" altLang="en-US" sz="1600" b="1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사양 문제</a:t>
            </a:r>
            <a:r>
              <a:rPr kumimoji="1" lang="en-US" altLang="ko-KR" sz="16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</a:p>
          <a:p>
            <a:endParaRPr lang="ko-KR" altLang="en-US" sz="16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33C65323-6C0B-4DB4-9B72-BEDFDADEF243}"/>
              </a:ext>
            </a:extLst>
          </p:cNvPr>
          <p:cNvSpPr/>
          <p:nvPr/>
        </p:nvSpPr>
        <p:spPr>
          <a:xfrm>
            <a:off x="3477565" y="1939773"/>
            <a:ext cx="1329813" cy="23007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D9D863E-AC86-44EE-B238-A96067AA2F2A}"/>
              </a:ext>
            </a:extLst>
          </p:cNvPr>
          <p:cNvSpPr/>
          <p:nvPr/>
        </p:nvSpPr>
        <p:spPr>
          <a:xfrm rot="16200000">
            <a:off x="5292829" y="382940"/>
            <a:ext cx="1133091" cy="511280"/>
          </a:xfrm>
          <a:prstGeom prst="rect">
            <a:avLst/>
          </a:prstGeom>
          <a:solidFill>
            <a:srgbClr val="295DA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33B291-F703-4F28-B038-C47F8666376F}"/>
              </a:ext>
            </a:extLst>
          </p:cNvPr>
          <p:cNvSpPr txBox="1"/>
          <p:nvPr/>
        </p:nvSpPr>
        <p:spPr>
          <a:xfrm>
            <a:off x="591566" y="916376"/>
            <a:ext cx="50924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highlight>
                  <a:srgbClr val="FDFDDF"/>
                </a:highligh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#2_</a:t>
            </a:r>
            <a:r>
              <a:rPr kumimoji="1" lang="ko-KR" altLang="en-US" sz="2400" dirty="0">
                <a:highlight>
                  <a:srgbClr val="FDFDDF"/>
                </a:highligh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현재 환경 구축 및 테스트 단계</a:t>
            </a:r>
            <a:endParaRPr kumimoji="1" lang="en-US" altLang="ko-KR" sz="2400" dirty="0">
              <a:highlight>
                <a:srgbClr val="FDFDDF"/>
              </a:highlight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38253942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3314</TotalTime>
  <Words>839</Words>
  <Application>Microsoft Office PowerPoint</Application>
  <PresentationFormat>와이드스크린</PresentationFormat>
  <Paragraphs>166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맑은 고딕</vt:lpstr>
      <vt:lpstr>여기어때 잘난체 OTF</vt:lpstr>
      <vt:lpstr>Arial</vt:lpstr>
      <vt:lpstr>새굴림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Minji</dc:creator>
  <cp:lastModifiedBy>Kim Minji</cp:lastModifiedBy>
  <cp:revision>175</cp:revision>
  <dcterms:created xsi:type="dcterms:W3CDTF">2020-08-11T04:18:44Z</dcterms:created>
  <dcterms:modified xsi:type="dcterms:W3CDTF">2020-08-19T01:11:43Z</dcterms:modified>
</cp:coreProperties>
</file>